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0" r:id="rId3"/>
  </p:sldMasterIdLst>
  <p:notesMasterIdLst>
    <p:notesMasterId r:id="rId67"/>
  </p:notesMasterIdLst>
  <p:handoutMasterIdLst>
    <p:handoutMasterId r:id="rId68"/>
  </p:handoutMasterIdLst>
  <p:sldIdLst>
    <p:sldId id="259" r:id="rId4"/>
    <p:sldId id="261" r:id="rId5"/>
    <p:sldId id="543" r:id="rId6"/>
    <p:sldId id="272" r:id="rId7"/>
    <p:sldId id="483" r:id="rId8"/>
    <p:sldId id="475" r:id="rId9"/>
    <p:sldId id="508" r:id="rId10"/>
    <p:sldId id="506" r:id="rId11"/>
    <p:sldId id="509" r:id="rId12"/>
    <p:sldId id="476" r:id="rId13"/>
    <p:sldId id="511" r:id="rId14"/>
    <p:sldId id="477" r:id="rId15"/>
    <p:sldId id="521" r:id="rId16"/>
    <p:sldId id="523" r:id="rId17"/>
    <p:sldId id="524" r:id="rId18"/>
    <p:sldId id="490" r:id="rId19"/>
    <p:sldId id="492" r:id="rId20"/>
    <p:sldId id="510" r:id="rId21"/>
    <p:sldId id="526" r:id="rId22"/>
    <p:sldId id="271" r:id="rId23"/>
    <p:sldId id="514" r:id="rId24"/>
    <p:sldId id="515" r:id="rId25"/>
    <p:sldId id="513" r:id="rId26"/>
    <p:sldId id="517" r:id="rId27"/>
    <p:sldId id="516" r:id="rId28"/>
    <p:sldId id="518" r:id="rId29"/>
    <p:sldId id="519" r:id="rId30"/>
    <p:sldId id="520" r:id="rId31"/>
    <p:sldId id="527" r:id="rId32"/>
    <p:sldId id="529" r:id="rId33"/>
    <p:sldId id="528" r:id="rId34"/>
    <p:sldId id="270" r:id="rId35"/>
    <p:sldId id="48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42" r:id="rId44"/>
    <p:sldId id="537" r:id="rId45"/>
    <p:sldId id="538" r:id="rId46"/>
    <p:sldId id="539" r:id="rId47"/>
    <p:sldId id="268" r:id="rId48"/>
    <p:sldId id="470" r:id="rId49"/>
    <p:sldId id="478" r:id="rId50"/>
    <p:sldId id="471" r:id="rId51"/>
    <p:sldId id="472" r:id="rId52"/>
    <p:sldId id="375" r:id="rId53"/>
    <p:sldId id="479" r:id="rId54"/>
    <p:sldId id="480" r:id="rId55"/>
    <p:sldId id="481" r:id="rId56"/>
    <p:sldId id="484" r:id="rId57"/>
    <p:sldId id="485" r:id="rId58"/>
    <p:sldId id="486" r:id="rId59"/>
    <p:sldId id="487" r:id="rId60"/>
    <p:sldId id="488" r:id="rId61"/>
    <p:sldId id="491" r:id="rId62"/>
    <p:sldId id="540" r:id="rId63"/>
    <p:sldId id="269" r:id="rId64"/>
    <p:sldId id="541" r:id="rId65"/>
    <p:sldId id="503" r:id="rId66"/>
  </p:sldIdLst>
  <p:sldSz cx="12192000" cy="6858000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Cascadia Mono" panose="020B0609020000020004" pitchFamily="49" charset="0"/>
      <p:regular r:id="rId70"/>
      <p:bold r:id="rId71"/>
    </p:embeddedFont>
    <p:embeddedFont>
      <p:font typeface="Segoe UI Black" panose="020B0A02040204020203" pitchFamily="34" charset="0"/>
      <p:bold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F0DADC0-3530-47DF-B9AC-AA5BFA239DBB}">
          <p14:sldIdLst>
            <p14:sldId id="259"/>
            <p14:sldId id="261"/>
            <p14:sldId id="543"/>
            <p14:sldId id="272"/>
            <p14:sldId id="483"/>
            <p14:sldId id="475"/>
            <p14:sldId id="508"/>
            <p14:sldId id="506"/>
            <p14:sldId id="509"/>
            <p14:sldId id="476"/>
            <p14:sldId id="511"/>
            <p14:sldId id="477"/>
            <p14:sldId id="521"/>
            <p14:sldId id="523"/>
            <p14:sldId id="524"/>
            <p14:sldId id="490"/>
            <p14:sldId id="492"/>
            <p14:sldId id="510"/>
            <p14:sldId id="526"/>
            <p14:sldId id="271"/>
            <p14:sldId id="514"/>
            <p14:sldId id="515"/>
            <p14:sldId id="513"/>
            <p14:sldId id="517"/>
            <p14:sldId id="516"/>
            <p14:sldId id="518"/>
            <p14:sldId id="519"/>
            <p14:sldId id="520"/>
            <p14:sldId id="527"/>
            <p14:sldId id="529"/>
            <p14:sldId id="528"/>
            <p14:sldId id="270"/>
            <p14:sldId id="489"/>
            <p14:sldId id="530"/>
            <p14:sldId id="531"/>
            <p14:sldId id="532"/>
            <p14:sldId id="533"/>
            <p14:sldId id="534"/>
            <p14:sldId id="535"/>
            <p14:sldId id="536"/>
            <p14:sldId id="542"/>
            <p14:sldId id="537"/>
            <p14:sldId id="538"/>
            <p14:sldId id="539"/>
            <p14:sldId id="268"/>
            <p14:sldId id="470"/>
            <p14:sldId id="478"/>
            <p14:sldId id="471"/>
            <p14:sldId id="472"/>
            <p14:sldId id="375"/>
            <p14:sldId id="479"/>
            <p14:sldId id="480"/>
            <p14:sldId id="481"/>
            <p14:sldId id="484"/>
            <p14:sldId id="485"/>
            <p14:sldId id="486"/>
            <p14:sldId id="487"/>
            <p14:sldId id="488"/>
            <p14:sldId id="491"/>
            <p14:sldId id="540"/>
            <p14:sldId id="269"/>
            <p14:sldId id="541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956" userDrawn="1">
          <p15:clr>
            <a:srgbClr val="A4A3A4"/>
          </p15:clr>
        </p15:guide>
        <p15:guide id="3" orient="horz" pos="3664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pos="3841" userDrawn="1">
          <p15:clr>
            <a:srgbClr val="A4A3A4"/>
          </p15:clr>
        </p15:guide>
        <p15:guide id="6" pos="7339" userDrawn="1">
          <p15:clr>
            <a:srgbClr val="A4A3A4"/>
          </p15:clr>
        </p15:guide>
        <p15:guide id="7" orient="horz" pos="3660" userDrawn="1">
          <p15:clr>
            <a:srgbClr val="A4A3A4"/>
          </p15:clr>
        </p15:guide>
        <p15:guide id="8" orient="horz" pos="952" userDrawn="1">
          <p15:clr>
            <a:srgbClr val="A4A3A4"/>
          </p15:clr>
        </p15:guide>
        <p15:guide id="9" pos="341" userDrawn="1">
          <p15:clr>
            <a:srgbClr val="A4A3A4"/>
          </p15:clr>
        </p15:guide>
        <p15:guide id="10" pos="73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B4E9FE"/>
    <a:srgbClr val="0393CD"/>
    <a:srgbClr val="036E97"/>
    <a:srgbClr val="038CC2"/>
    <a:srgbClr val="05AEF3"/>
    <a:srgbClr val="047BB2"/>
    <a:srgbClr val="054B67"/>
    <a:srgbClr val="45B1CB"/>
    <a:srgbClr val="2D8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61" autoAdjust="0"/>
    <p:restoredTop sz="76675" autoAdjust="0"/>
  </p:normalViewPr>
  <p:slideViewPr>
    <p:cSldViewPr snapToGrid="0" snapToObjects="1" showGuides="1">
      <p:cViewPr varScale="1">
        <p:scale>
          <a:sx n="64" d="100"/>
          <a:sy n="64" d="100"/>
        </p:scale>
        <p:origin x="67" y="94"/>
      </p:cViewPr>
      <p:guideLst>
        <p:guide orient="horz" pos="273"/>
        <p:guide orient="horz" pos="956"/>
        <p:guide orient="horz" pos="3664"/>
        <p:guide pos="340"/>
        <p:guide pos="3841"/>
        <p:guide pos="7339"/>
        <p:guide orient="horz" pos="3660"/>
        <p:guide orient="horz" pos="952"/>
        <p:guide pos="341"/>
        <p:guide pos="7338"/>
      </p:guideLst>
    </p:cSldViewPr>
  </p:slideViewPr>
  <p:outlineViewPr>
    <p:cViewPr>
      <p:scale>
        <a:sx n="33" d="100"/>
        <a:sy n="33" d="100"/>
      </p:scale>
      <p:origin x="0" y="-21961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966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1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4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2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43180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Oliver 1min.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3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47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1086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51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28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664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Oskar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36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Oskar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68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Oliver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22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Oliver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751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Oliver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21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Oliver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09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Oliver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C3873-BA08-40A5-BDCC-B6406E6CD40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78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Hierarchien und </a:t>
            </a:r>
            <a:r>
              <a:rPr lang="de-DE" dirty="0" err="1"/>
              <a:t>Sichtenbildung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5471-CC57-402A-9527-36A1D012F698}" type="slidenum">
              <a:rPr lang="de-DE" noProof="0" smtClean="0"/>
              <a:t>23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943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C2D9D7F-908F-3BD3-F2DC-5C31844F2D7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3909848"/>
          </a:xfrm>
          <a:custGeom>
            <a:avLst/>
            <a:gdLst>
              <a:gd name="connsiteX0" fmla="*/ 0 w 12209254"/>
              <a:gd name="connsiteY0" fmla="*/ 0 h 3909848"/>
              <a:gd name="connsiteX1" fmla="*/ 12209254 w 12209254"/>
              <a:gd name="connsiteY1" fmla="*/ 0 h 3909848"/>
              <a:gd name="connsiteX2" fmla="*/ 12209254 w 12209254"/>
              <a:gd name="connsiteY2" fmla="*/ 3909848 h 3909848"/>
              <a:gd name="connsiteX3" fmla="*/ 0 w 12209254"/>
              <a:gd name="connsiteY3" fmla="*/ 3909848 h 390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9254" h="3909848">
                <a:moveTo>
                  <a:pt x="0" y="0"/>
                </a:moveTo>
                <a:lnTo>
                  <a:pt x="12209254" y="0"/>
                </a:lnTo>
                <a:lnTo>
                  <a:pt x="12209254" y="3909848"/>
                </a:lnTo>
                <a:lnTo>
                  <a:pt x="0" y="39098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982377" y="4225161"/>
            <a:ext cx="8634590" cy="1344948"/>
          </a:xfrm>
        </p:spPr>
        <p:txBody>
          <a:bodyPr anchor="b" anchorCtr="0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 noProof="0" dirty="0"/>
              <a:t>Titelmasterformat </a:t>
            </a:r>
            <a:br>
              <a:rPr lang="de-DE" noProof="0" dirty="0"/>
            </a:br>
            <a:r>
              <a:rPr lang="de-DE" noProof="0" dirty="0"/>
              <a:t>durch Klicken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2480" y="6122050"/>
            <a:ext cx="7464487" cy="2160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Untertitel | Vorname Nachname | Ort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9D3FDB0-E5E5-939B-6884-E1F024AD6B4B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>
          <a:xfrm>
            <a:off x="982376" y="6122050"/>
            <a:ext cx="1045382" cy="216000"/>
          </a:xfrm>
        </p:spPr>
        <p:txBody>
          <a:bodyPr anchor="ctr"/>
          <a:lstStyle>
            <a:lvl1pPr algn="l">
              <a:lnSpc>
                <a:spcPct val="100000"/>
              </a:lnSpc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E06CE18-7125-49FA-8EEB-258F85313856}" type="datetime1">
              <a:rPr lang="de-DE" smtClean="0"/>
              <a:t>15.11.2022</a:t>
            </a:fld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3A8486B-5FA7-A221-8021-37E9C9633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468389" y="5949104"/>
            <a:ext cx="773690" cy="520306"/>
          </a:xfrm>
          <a:prstGeom prst="rect">
            <a:avLst/>
          </a:prstGeom>
        </p:spPr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8A4847F-9A7E-2D5A-6567-3E0135DD98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376" y="5793987"/>
            <a:ext cx="1260000" cy="7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2F4D654-F9D4-A3D2-0FE2-B85FA62044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9835313" y="4456694"/>
            <a:ext cx="1801302" cy="1113415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F72762C-0326-6902-D853-E983E49621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3621848"/>
            <a:ext cx="12192000" cy="288000"/>
          </a:xfrm>
          <a:gradFill>
            <a:gsLst>
              <a:gs pos="0">
                <a:schemeClr val="accent5"/>
              </a:gs>
              <a:gs pos="100000">
                <a:schemeClr val="accent6">
                  <a:alpha val="0"/>
                </a:schemeClr>
              </a:gs>
              <a:gs pos="75000">
                <a:schemeClr val="accent6">
                  <a:alpha val="25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7B0F609C-845F-3D82-4991-337CD3D0F319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gray">
          <a:xfrm>
            <a:off x="0" y="0"/>
            <a:ext cx="12192000" cy="1908000"/>
          </a:xfrm>
          <a:blipFill>
            <a:blip r:embed="rId5">
              <a:alphaModFix amt="6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 l="-1" t="1" r="-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8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B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4B59C94-EC9B-7C04-7AC9-38A5B484213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284105" y="-1"/>
            <a:ext cx="5907895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AA5C3085-9C54-167D-1166-393DF32A140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6276000" y="0"/>
            <a:ext cx="5916000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06086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AF6B32-BD9B-D5FA-1BBB-A08B3BC5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648000"/>
            <a:ext cx="5367011" cy="648000"/>
          </a:xfrm>
        </p:spPr>
        <p:txBody>
          <a:bodyPr/>
          <a:lstStyle/>
          <a:p>
            <a:r>
              <a:rPr lang="de-DE" dirty="0"/>
              <a:t>Mastertitelformat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339B043-D2F8-450B-889A-8DD981DC2D82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5367011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5B7BB0E0-4AFE-430B-178B-C2422CD7FE0A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5367011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56361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3D62B886-293A-C04E-323F-14B3D02260E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8231116" y="1830167"/>
            <a:ext cx="3960884" cy="4298401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726593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97323537-5635-45BA-AFC0-DC2339D3CD54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953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3D62B886-293A-C04E-323F-14B3D02260E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8231116" y="-1"/>
            <a:ext cx="3960884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D834AD2E-7693-A194-12FC-0D9A814D7B9D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8231116" y="0"/>
            <a:ext cx="3960884" cy="1908000"/>
          </a:xfrm>
          <a:blipFill>
            <a:blip r:embed="rId2">
              <a:alphaModFix amt="60000"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 l="-207812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726593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B9CCCA17-E40D-471D-A765-9050FD8014B3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DE298A2C-07A7-9FE3-C045-8BB7E4C16AAC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3589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Inhal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3D62B886-293A-C04E-323F-14B3D02260E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8231116" y="1830168"/>
            <a:ext cx="3960884" cy="42984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438600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24A790D5-E212-4352-A2CA-38D2FE4DBC20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0980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3D62B886-293A-C04E-323F-14B3D02260EE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8231116" y="-1"/>
            <a:ext cx="3960884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ECA8844A-9740-22AE-304A-8AB1A411D106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8231116" y="0"/>
            <a:ext cx="3960884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207812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438600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159FCCB4-AD25-4535-84E3-643520A9CBFB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DE298A2C-07A7-9FE3-C045-8BB7E4C16AAC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3829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3">
            <a:extLst>
              <a:ext uri="{FF2B5EF4-FFF2-40B4-BE49-F238E27FC236}">
                <a16:creationId xmlns:a16="http://schemas.microsoft.com/office/drawing/2014/main" id="{8888848F-8DFE-4CB4-5815-1961CD774B0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-1" y="4813160"/>
            <a:ext cx="12192001" cy="204484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11FC21-0EC8-41C8-BAE5-0FBB63A866EC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5367011" cy="25200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284105" y="1830168"/>
            <a:ext cx="5367011" cy="25200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AF6B32-BD9B-D5FA-1BBB-A08B3BC5BC3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41221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3">
            <a:extLst>
              <a:ext uri="{FF2B5EF4-FFF2-40B4-BE49-F238E27FC236}">
                <a16:creationId xmlns:a16="http://schemas.microsoft.com/office/drawing/2014/main" id="{32250BED-687B-08D1-2621-EE62FC1D51AB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 bwMode="gray">
          <a:xfrm>
            <a:off x="5081180" y="1850188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9" name="Textplatzhalter 23">
            <a:extLst>
              <a:ext uri="{FF2B5EF4-FFF2-40B4-BE49-F238E27FC236}">
                <a16:creationId xmlns:a16="http://schemas.microsoft.com/office/drawing/2014/main" id="{8D7B07DC-EFC2-E6CD-0362-4169C7C34B88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 bwMode="gray">
          <a:xfrm>
            <a:off x="8926703" y="1850188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23">
            <a:extLst>
              <a:ext uri="{FF2B5EF4-FFF2-40B4-BE49-F238E27FC236}">
                <a16:creationId xmlns:a16="http://schemas.microsoft.com/office/drawing/2014/main" id="{F80BCA49-93EE-FF7D-A2A5-6EAB53CD2E31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1235657" y="1850188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4101329"/>
            <a:ext cx="3420000" cy="2027238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4386000" y="4101329"/>
            <a:ext cx="3420000" cy="2027238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EC9282C2-C245-82AC-B315-21F8088E6168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231116" y="4101329"/>
            <a:ext cx="3420000" cy="2027238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04491D0F-00F4-4265-9A92-8440ED5B1C11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BDA9C9FD-5BC0-1D06-A0AC-952DF1670447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1336354" y="1950091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21608FB1-573E-31A8-3197-5AC887DAEAB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5182284" y="1950091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6" name="Bildplatzhalter 13">
            <a:extLst>
              <a:ext uri="{FF2B5EF4-FFF2-40B4-BE49-F238E27FC236}">
                <a16:creationId xmlns:a16="http://schemas.microsoft.com/office/drawing/2014/main" id="{C3A3F819-77B0-D269-516B-AD92F9318B1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9027400" y="1950091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0831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esamt Br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3">
            <a:extLst>
              <a:ext uri="{FF2B5EF4-FFF2-40B4-BE49-F238E27FC236}">
                <a16:creationId xmlns:a16="http://schemas.microsoft.com/office/drawing/2014/main" id="{F5BFD083-97FD-0B84-9E28-87500D0E179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0" y="1830168"/>
            <a:ext cx="12192000" cy="42984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940B5AF-3CC4-476C-9BAD-1D661B15616E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177AE1-F500-833E-B8B1-2BE0F8F90A8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8043445" y="1830168"/>
            <a:ext cx="3607670" cy="4298400"/>
          </a:xfrm>
          <a:custGeom>
            <a:avLst/>
            <a:gdLst>
              <a:gd name="connsiteX0" fmla="*/ 0 w 3607670"/>
              <a:gd name="connsiteY0" fmla="*/ 0 h 4298400"/>
              <a:gd name="connsiteX1" fmla="*/ 3607670 w 3607670"/>
              <a:gd name="connsiteY1" fmla="*/ 0 h 4298400"/>
              <a:gd name="connsiteX2" fmla="*/ 3607670 w 3607670"/>
              <a:gd name="connsiteY2" fmla="*/ 4298400 h 4298400"/>
              <a:gd name="connsiteX3" fmla="*/ 0 w 3607670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7670" h="4298400">
                <a:moveTo>
                  <a:pt x="0" y="0"/>
                </a:moveTo>
                <a:lnTo>
                  <a:pt x="3607670" y="0"/>
                </a:lnTo>
                <a:lnTo>
                  <a:pt x="3607670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</p:spPr>
        <p:txBody>
          <a:bodyPr wrap="square" lIns="360000" tIns="432000" rIns="360000" bIns="43200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062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3">
            <a:extLst>
              <a:ext uri="{FF2B5EF4-FFF2-40B4-BE49-F238E27FC236}">
                <a16:creationId xmlns:a16="http://schemas.microsoft.com/office/drawing/2014/main" id="{F5BFD083-97FD-0B84-9E28-87500D0E179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0" y="-1"/>
            <a:ext cx="12192000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7E94DCE-81FF-71F9-0F55-0B1028CD2EF8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0" y="-2"/>
            <a:ext cx="12191998" cy="2376000"/>
          </a:xfrm>
          <a:custGeom>
            <a:avLst/>
            <a:gdLst>
              <a:gd name="connsiteX0" fmla="*/ 0 w 12191998"/>
              <a:gd name="connsiteY0" fmla="*/ 0 h 1407600"/>
              <a:gd name="connsiteX1" fmla="*/ 12191998 w 12191998"/>
              <a:gd name="connsiteY1" fmla="*/ 0 h 1407600"/>
              <a:gd name="connsiteX2" fmla="*/ 12191998 w 12191998"/>
              <a:gd name="connsiteY2" fmla="*/ 1407600 h 1407600"/>
              <a:gd name="connsiteX3" fmla="*/ 0 w 12191998"/>
              <a:gd name="connsiteY3" fmla="*/ 1407600 h 14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1407600">
                <a:moveTo>
                  <a:pt x="0" y="0"/>
                </a:moveTo>
                <a:lnTo>
                  <a:pt x="12191998" y="0"/>
                </a:lnTo>
                <a:lnTo>
                  <a:pt x="12191998" y="1407600"/>
                </a:lnTo>
                <a:lnTo>
                  <a:pt x="0" y="1407600"/>
                </a:lnTo>
                <a:close/>
              </a:path>
            </a:pathLst>
          </a:cu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E57767-DC49-42E1-AB94-0AE7C3FBB10D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FC40A7D-A566-3BD5-FD68-C732FAB5E29F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gray">
          <a:xfrm>
            <a:off x="0" y="0"/>
            <a:ext cx="12192000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" t="1" r="-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9D8C0D59-19AD-366E-37D7-8A93B69D07D6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1094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l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C05DE3D2-F7CA-B87E-82BA-72767C2A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4052820" y="1558888"/>
            <a:ext cx="5124327" cy="4298400"/>
          </a:xfrm>
          <a:prstGeom prst="rect">
            <a:avLst/>
          </a:prstGeom>
          <a:effectLst>
            <a:reflection blurRad="38100" stA="20000" endPos="25000" dir="5400000" sy="-100000" algn="bl" rotWithShape="0"/>
          </a:effectLst>
        </p:spPr>
      </p:pic>
      <p:sp>
        <p:nvSpPr>
          <p:cNvPr id="3" name="Datum"/>
          <p:cNvSpPr>
            <a:spLocks noGrp="1"/>
          </p:cNvSpPr>
          <p:nvPr userDrawn="1">
            <p:ph type="dt" sz="half" idx="10"/>
          </p:nvPr>
        </p:nvSpPr>
        <p:spPr bwMode="gray"/>
        <p:txBody>
          <a:bodyPr/>
          <a:lstStyle/>
          <a:p>
            <a:fld id="{C9A3DDF3-46DE-4BE5-96DD-71A167E1767E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 userDrawn="1"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 userDrawn="1"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FE60AEB1-E79C-C42F-EDC4-91A62B0E63B9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 bwMode="gray">
          <a:xfrm>
            <a:off x="4197388" y="1677551"/>
            <a:ext cx="4860505" cy="2746692"/>
          </a:xfrm>
          <a:custGeom>
            <a:avLst/>
            <a:gdLst>
              <a:gd name="connsiteX0" fmla="*/ 0 w 4860505"/>
              <a:gd name="connsiteY0" fmla="*/ 0 h 2746692"/>
              <a:gd name="connsiteX1" fmla="*/ 4860505 w 4860505"/>
              <a:gd name="connsiteY1" fmla="*/ 0 h 2746692"/>
              <a:gd name="connsiteX2" fmla="*/ 4860505 w 4860505"/>
              <a:gd name="connsiteY2" fmla="*/ 2746692 h 2746692"/>
              <a:gd name="connsiteX3" fmla="*/ 0 w 4860505"/>
              <a:gd name="connsiteY3" fmla="*/ 2746692 h 274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505" h="2746692">
                <a:moveTo>
                  <a:pt x="0" y="0"/>
                </a:moveTo>
                <a:lnTo>
                  <a:pt x="4860505" y="0"/>
                </a:lnTo>
                <a:lnTo>
                  <a:pt x="4860505" y="2746692"/>
                </a:lnTo>
                <a:lnTo>
                  <a:pt x="0" y="274669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7353A5F5-DB53-0FA7-BA96-62C15F68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3132262" y="3783598"/>
            <a:ext cx="1028990" cy="2073784"/>
          </a:xfrm>
          <a:prstGeom prst="rect">
            <a:avLst/>
          </a:prstGeom>
          <a:effectLst>
            <a:reflection blurRad="38100" stA="10000" endPos="25000" dir="5400000" sy="-100000" algn="bl" rotWithShape="0"/>
          </a:effectLst>
        </p:spPr>
      </p:pic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010EE1FE-E39E-C14D-8A8A-44C4A1853BEB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3179607" y="3828796"/>
            <a:ext cx="923000" cy="1985204"/>
          </a:xfrm>
          <a:custGeom>
            <a:avLst/>
            <a:gdLst>
              <a:gd name="connsiteX0" fmla="*/ 155414 w 1126362"/>
              <a:gd name="connsiteY0" fmla="*/ 43 h 2422597"/>
              <a:gd name="connsiteX1" fmla="*/ 316722 w 1126362"/>
              <a:gd name="connsiteY1" fmla="*/ 43 h 2422597"/>
              <a:gd name="connsiteX2" fmla="*/ 332608 w 1126362"/>
              <a:gd name="connsiteY2" fmla="*/ 19401 h 2422597"/>
              <a:gd name="connsiteX3" fmla="*/ 332608 w 1126362"/>
              <a:gd name="connsiteY3" fmla="*/ 37269 h 2422597"/>
              <a:gd name="connsiteX4" fmla="*/ 398127 w 1126362"/>
              <a:gd name="connsiteY4" fmla="*/ 95343 h 2422597"/>
              <a:gd name="connsiteX5" fmla="*/ 728235 w 1126362"/>
              <a:gd name="connsiteY5" fmla="*/ 95343 h 2422597"/>
              <a:gd name="connsiteX6" fmla="*/ 793753 w 1126362"/>
              <a:gd name="connsiteY6" fmla="*/ 37269 h 2422597"/>
              <a:gd name="connsiteX7" fmla="*/ 793753 w 1126362"/>
              <a:gd name="connsiteY7" fmla="*/ 19401 h 2422597"/>
              <a:gd name="connsiteX8" fmla="*/ 809640 w 1126362"/>
              <a:gd name="connsiteY8" fmla="*/ 43 h 2422597"/>
              <a:gd name="connsiteX9" fmla="*/ 970948 w 1126362"/>
              <a:gd name="connsiteY9" fmla="*/ 43 h 2422597"/>
              <a:gd name="connsiteX10" fmla="*/ 1126362 w 1126362"/>
              <a:gd name="connsiteY10" fmla="*/ 138522 h 2422597"/>
              <a:gd name="connsiteX11" fmla="*/ 1126362 w 1126362"/>
              <a:gd name="connsiteY11" fmla="*/ 2285157 h 2422597"/>
              <a:gd name="connsiteX12" fmla="*/ 970438 w 1126362"/>
              <a:gd name="connsiteY12" fmla="*/ 2422549 h 2422597"/>
              <a:gd name="connsiteX13" fmla="*/ 563176 w 1126362"/>
              <a:gd name="connsiteY13" fmla="*/ 2422597 h 2422597"/>
              <a:gd name="connsiteX14" fmla="*/ 155913 w 1126362"/>
              <a:gd name="connsiteY14" fmla="*/ 2422549 h 2422597"/>
              <a:gd name="connsiteX15" fmla="*/ 0 w 1126362"/>
              <a:gd name="connsiteY15" fmla="*/ 2285157 h 2422597"/>
              <a:gd name="connsiteX16" fmla="*/ 0 w 1126362"/>
              <a:gd name="connsiteY16" fmla="*/ 138522 h 2422597"/>
              <a:gd name="connsiteX17" fmla="*/ 155414 w 1126362"/>
              <a:gd name="connsiteY17" fmla="*/ 43 h 242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26362" h="2422597">
                <a:moveTo>
                  <a:pt x="155414" y="43"/>
                </a:moveTo>
                <a:lnTo>
                  <a:pt x="316722" y="43"/>
                </a:lnTo>
                <a:cubicBezTo>
                  <a:pt x="335090" y="43"/>
                  <a:pt x="332608" y="19401"/>
                  <a:pt x="332608" y="19401"/>
                </a:cubicBezTo>
                <a:lnTo>
                  <a:pt x="332608" y="37269"/>
                </a:lnTo>
                <a:cubicBezTo>
                  <a:pt x="334099" y="99806"/>
                  <a:pt x="398127" y="95343"/>
                  <a:pt x="398127" y="95343"/>
                </a:cubicBezTo>
                <a:lnTo>
                  <a:pt x="728235" y="95343"/>
                </a:lnTo>
                <a:cubicBezTo>
                  <a:pt x="728235" y="95343"/>
                  <a:pt x="792263" y="99776"/>
                  <a:pt x="793753" y="37269"/>
                </a:cubicBezTo>
                <a:lnTo>
                  <a:pt x="793753" y="19401"/>
                </a:lnTo>
                <a:cubicBezTo>
                  <a:pt x="793753" y="19401"/>
                  <a:pt x="791272" y="43"/>
                  <a:pt x="809640" y="43"/>
                </a:cubicBezTo>
                <a:lnTo>
                  <a:pt x="970948" y="43"/>
                </a:lnTo>
                <a:cubicBezTo>
                  <a:pt x="970948" y="43"/>
                  <a:pt x="1120967" y="-6410"/>
                  <a:pt x="1126362" y="138522"/>
                </a:cubicBezTo>
                <a:lnTo>
                  <a:pt x="1126362" y="2285157"/>
                </a:lnTo>
                <a:cubicBezTo>
                  <a:pt x="1126362" y="2285157"/>
                  <a:pt x="1127295" y="2425444"/>
                  <a:pt x="970438" y="2422549"/>
                </a:cubicBezTo>
                <a:lnTo>
                  <a:pt x="563176" y="2422597"/>
                </a:lnTo>
                <a:lnTo>
                  <a:pt x="155913" y="2422549"/>
                </a:lnTo>
                <a:cubicBezTo>
                  <a:pt x="-962" y="2425444"/>
                  <a:pt x="0" y="2285157"/>
                  <a:pt x="0" y="2285157"/>
                </a:cubicBezTo>
                <a:lnTo>
                  <a:pt x="0" y="138522"/>
                </a:lnTo>
                <a:cubicBezTo>
                  <a:pt x="5395" y="-6410"/>
                  <a:pt x="155414" y="43"/>
                  <a:pt x="155414" y="4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</p:spTree>
    <p:extLst>
      <p:ext uri="{BB962C8B-B14F-4D97-AF65-F5344CB8AC3E}">
        <p14:creationId xmlns:p14="http://schemas.microsoft.com/office/powerpoint/2010/main" val="39141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5A65736-75FD-4F9E-87BF-56364D5C23CC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06CA896-61EB-9BF7-A850-8C2AC96378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42994" y="1838530"/>
            <a:ext cx="2358984" cy="1614437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0D8CA3F6-AD9A-6682-1751-608FF9AA122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542996" y="3809358"/>
            <a:ext cx="2358983" cy="231367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571AD38-3E8D-290F-F3D3-E505F1FFB7A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3459200" y="3809358"/>
            <a:ext cx="2358983" cy="231367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4027302A-D83B-C828-14FE-4824DCB9657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6375405" y="3809358"/>
            <a:ext cx="2358983" cy="231367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78236817-E8B0-C9AE-7E55-253A09543E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9291608" y="3809358"/>
            <a:ext cx="2358983" cy="231367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99B4798-2E5F-2721-6920-2C05B4058E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459200" y="1838530"/>
            <a:ext cx="2358983" cy="1614437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BE6D486-E8A6-C6EF-7457-2B66C76CAA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375405" y="1838530"/>
            <a:ext cx="2358983" cy="1614437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52D814CD-665C-83F4-BEE4-46522B75722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9291608" y="1838530"/>
            <a:ext cx="2349457" cy="1614437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21" name="Textplatzhalter 21">
            <a:extLst>
              <a:ext uri="{FF2B5EF4-FFF2-40B4-BE49-F238E27FC236}">
                <a16:creationId xmlns:a16="http://schemas.microsoft.com/office/drawing/2014/main" id="{01AB475D-E87B-6DA2-A378-E2E360544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42994" y="3555305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5B98CB1B-CD70-EF9F-C73F-C12DE89A40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459200" y="3555305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019047B4-61BD-41AE-83A6-F5345E8AD98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375405" y="3555305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B1C6DFA9-6D94-AAA7-7046-A9C4606CD04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9291608" y="3555305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27DAA7-B301-48FE-1087-016E69A142C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Untertitel">
            <a:extLst>
              <a:ext uri="{FF2B5EF4-FFF2-40B4-BE49-F238E27FC236}">
                <a16:creationId xmlns:a16="http://schemas.microsoft.com/office/drawing/2014/main" id="{54B60831-28A3-2E21-7B0F-D86B85F1D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52573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218DAB3-D885-BBA6-A44A-3759D49FB43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539750" y="2649144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295F1DC2-A4A2-BD9F-DF17-E3D47A208C26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 bwMode="gray">
          <a:xfrm>
            <a:off x="6261232" y="2649144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15A9B30-14AE-43E8-B5C3-8A9A46D5E385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Bildplatzhalter 13">
            <a:extLst>
              <a:ext uri="{FF2B5EF4-FFF2-40B4-BE49-F238E27FC236}">
                <a16:creationId xmlns:a16="http://schemas.microsoft.com/office/drawing/2014/main" id="{DABFA157-7833-A5A0-2E4A-B23F23CB6DF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40446" y="2743884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437CDA2-16D7-F22A-937E-B311E883AA0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6361929" y="2743884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71E5840-E086-6816-61AE-348F44AD43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86019" y="2892010"/>
            <a:ext cx="2520000" cy="648000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81277C74-8D5A-5BC3-B405-B449EFAFB9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86019" y="3783519"/>
            <a:ext cx="2520000" cy="227012"/>
          </a:xfr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7" name="Textplatzhalter 21">
            <a:extLst>
              <a:ext uri="{FF2B5EF4-FFF2-40B4-BE49-F238E27FC236}">
                <a16:creationId xmlns:a16="http://schemas.microsoft.com/office/drawing/2014/main" id="{EFE3B7CE-B137-CEBC-BC71-1B2AF57FFC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86018" y="3622927"/>
            <a:ext cx="342590" cy="28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B5BD4B1A-C782-D57F-A68E-F8EDC52DB2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500870" y="2892010"/>
            <a:ext cx="2520000" cy="648000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163B603-5B94-77A6-E563-93E58B2339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8500870" y="3783519"/>
            <a:ext cx="2520000" cy="227012"/>
          </a:xfr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0" name="Textplatzhalter 21">
            <a:extLst>
              <a:ext uri="{FF2B5EF4-FFF2-40B4-BE49-F238E27FC236}">
                <a16:creationId xmlns:a16="http://schemas.microsoft.com/office/drawing/2014/main" id="{413AA7E0-C166-25E7-897B-06FCA6585B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500869" y="3622927"/>
            <a:ext cx="342590" cy="28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B3EDAE-1BE5-9A00-2EF2-BA41F2DF4B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786019" y="4058342"/>
            <a:ext cx="2520000" cy="43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E9AA31F-08CD-C8BB-FC6E-0CB23A6E43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500870" y="4058342"/>
            <a:ext cx="2520000" cy="43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8090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A71F1D8-81D9-EAF1-495B-A06B38CEA9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284105" y="-1"/>
            <a:ext cx="5907895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9" name="Inhaltsplatzhalter 10">
            <a:extLst>
              <a:ext uri="{FF2B5EF4-FFF2-40B4-BE49-F238E27FC236}">
                <a16:creationId xmlns:a16="http://schemas.microsoft.com/office/drawing/2014/main" id="{57D325ED-3740-74E4-4D74-95D744749D16}"/>
              </a:ext>
            </a:extLst>
          </p:cNvPr>
          <p:cNvSpPr>
            <a:spLocks noGrp="1" noChangeAspect="1"/>
          </p:cNvSpPr>
          <p:nvPr>
            <p:ph sz="quarter" idx="31"/>
          </p:nvPr>
        </p:nvSpPr>
        <p:spPr bwMode="gray">
          <a:xfrm>
            <a:off x="6284105" y="0"/>
            <a:ext cx="5907895" cy="6857999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  <a:gradFill flip="none" rotWithShape="1">
            <a:gsLst>
              <a:gs pos="22000">
                <a:schemeClr val="tx2">
                  <a:alpha val="85000"/>
                </a:schemeClr>
              </a:gs>
              <a:gs pos="100000">
                <a:schemeClr val="tx2">
                  <a:alpha val="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lIns="540000" tIns="540000" rIns="540000" bIns="540000" anchor="ctr">
            <a:noAutofit/>
          </a:bodyPr>
          <a:lstStyle>
            <a:lvl1pPr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A218DAB3-D885-BBA6-A44A-3759D49FB436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539750" y="2649144"/>
            <a:ext cx="2028825" cy="202723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82B8E16-0F70-4C0C-860F-3725451BC6CE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5367011" cy="648000"/>
          </a:xfrm>
        </p:spPr>
        <p:txBody>
          <a:bodyPr/>
          <a:lstStyle/>
          <a:p>
            <a:r>
              <a:rPr lang="de-DE" dirty="0"/>
              <a:t>Mastertitelformat</a:t>
            </a:r>
          </a:p>
        </p:txBody>
      </p:sp>
      <p:sp>
        <p:nvSpPr>
          <p:cNvPr id="13" name="Bildplatzhalter 13">
            <a:extLst>
              <a:ext uri="{FF2B5EF4-FFF2-40B4-BE49-F238E27FC236}">
                <a16:creationId xmlns:a16="http://schemas.microsoft.com/office/drawing/2014/main" id="{DABFA157-7833-A5A0-2E4A-B23F23CB6DFD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40446" y="2743884"/>
            <a:ext cx="1827432" cy="18274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71E5840-E086-6816-61AE-348F44AD43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86019" y="2892010"/>
            <a:ext cx="2520000" cy="648000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81277C74-8D5A-5BC3-B405-B449EFAFB9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86019" y="3783519"/>
            <a:ext cx="2520000" cy="227012"/>
          </a:xfr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7" name="Textplatzhalter 21">
            <a:extLst>
              <a:ext uri="{FF2B5EF4-FFF2-40B4-BE49-F238E27FC236}">
                <a16:creationId xmlns:a16="http://schemas.microsoft.com/office/drawing/2014/main" id="{EFE3B7CE-B137-CEBC-BC71-1B2AF57FFCF4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gray">
          <a:xfrm>
            <a:off x="2786018" y="3622927"/>
            <a:ext cx="342590" cy="28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B3EDAE-1BE5-9A00-2EF2-BA41F2DF4B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786019" y="4058342"/>
            <a:ext cx="2520000" cy="43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4FF1EE4B-1231-A031-2EB2-D02F9BDAE9F8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 bwMode="gray">
          <a:xfrm>
            <a:off x="6284105" y="0"/>
            <a:ext cx="5907895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06370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4EF3448C-22E3-7993-F320-0FE5F9DAF42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5367011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03202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4B59C94-EC9B-7C04-7AC9-38A5B484213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284105" y="-1"/>
            <a:ext cx="5907895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2" name="Inhaltsplatzhalter 10">
            <a:extLst>
              <a:ext uri="{FF2B5EF4-FFF2-40B4-BE49-F238E27FC236}">
                <a16:creationId xmlns:a16="http://schemas.microsoft.com/office/drawing/2014/main" id="{C8167FB3-DB80-1AFE-7F1F-AD9F0DE827D4}"/>
              </a:ext>
            </a:extLst>
          </p:cNvPr>
          <p:cNvSpPr>
            <a:spLocks noGrp="1" noChangeAspect="1"/>
          </p:cNvSpPr>
          <p:nvPr>
            <p:ph sz="quarter" idx="31"/>
          </p:nvPr>
        </p:nvSpPr>
        <p:spPr bwMode="gray">
          <a:xfrm>
            <a:off x="6284105" y="0"/>
            <a:ext cx="5907895" cy="6857999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  <a:gradFill flip="none" rotWithShape="1">
            <a:gsLst>
              <a:gs pos="22000">
                <a:schemeClr val="tx2">
                  <a:alpha val="85000"/>
                </a:schemeClr>
              </a:gs>
              <a:gs pos="100000">
                <a:schemeClr val="tx2">
                  <a:alpha val="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lIns="540000" tIns="540000" rIns="540000" bIns="540000" anchor="ctr">
            <a:noAutofit/>
          </a:bodyPr>
          <a:lstStyle>
            <a:lvl1pPr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AF6B32-BD9B-D5FA-1BBB-A08B3BC5B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68021" y="3060844"/>
            <a:ext cx="4923888" cy="12600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de-DE" dirty="0"/>
              <a:t>Mastertitel-format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229637-C14B-44D0-9B8E-84E16FF90691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 noChangeAspect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702D6A1-6099-B06B-BB1A-87C409234E46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6276000" y="0"/>
            <a:ext cx="5916000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06086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5B7BB0E0-4AFE-430B-178B-C2422CD7FE0A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01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4B59C94-EC9B-7C04-7AC9-38A5B484213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284105" y="-1"/>
            <a:ext cx="5907895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2EB4A16-284C-0C00-2A81-14B14FC2D1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284105" y="0"/>
            <a:ext cx="5907895" cy="6857999"/>
          </a:xfrm>
          <a:custGeom>
            <a:avLst/>
            <a:gdLst>
              <a:gd name="connsiteX0" fmla="*/ 0 w 5907895"/>
              <a:gd name="connsiteY0" fmla="*/ 0 h 6857999"/>
              <a:gd name="connsiteX1" fmla="*/ 5907895 w 5907895"/>
              <a:gd name="connsiteY1" fmla="*/ 0 h 6857999"/>
              <a:gd name="connsiteX2" fmla="*/ 5907895 w 5907895"/>
              <a:gd name="connsiteY2" fmla="*/ 6857999 h 6857999"/>
              <a:gd name="connsiteX3" fmla="*/ 0 w 590789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7999">
                <a:moveTo>
                  <a:pt x="0" y="0"/>
                </a:moveTo>
                <a:lnTo>
                  <a:pt x="5907895" y="0"/>
                </a:lnTo>
                <a:lnTo>
                  <a:pt x="590789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2000">
                <a:schemeClr val="tx2">
                  <a:alpha val="85000"/>
                </a:schemeClr>
              </a:gs>
              <a:gs pos="100000">
                <a:schemeClr val="tx2">
                  <a:alpha val="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14BEF6F-E746-43F6-AD6A-A300EF1366B5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 noChangeAspect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702D6A1-6099-B06B-BB1A-87C409234E46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6276000" y="0"/>
            <a:ext cx="5916000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06086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5B7BB0E0-4AFE-430B-178B-C2422CD7FE0A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Grafik 7" descr="Geöffneter Ordner Silhouette">
            <a:extLst>
              <a:ext uri="{FF2B5EF4-FFF2-40B4-BE49-F238E27FC236}">
                <a16:creationId xmlns:a16="http://schemas.microsoft.com/office/drawing/2014/main" id="{F96BF3E5-D760-E07D-45E9-76E1EF0EE3BF}"/>
              </a:ext>
            </a:extLst>
          </p:cNvPr>
          <p:cNvSpPr/>
          <p:nvPr userDrawn="1"/>
        </p:nvSpPr>
        <p:spPr>
          <a:xfrm>
            <a:off x="1045130" y="3060844"/>
            <a:ext cx="742953" cy="533542"/>
          </a:xfrm>
          <a:custGeom>
            <a:avLst/>
            <a:gdLst>
              <a:gd name="connsiteX0" fmla="*/ 18450 w 742953"/>
              <a:gd name="connsiteY0" fmla="*/ 533286 h 533542"/>
              <a:gd name="connsiteX1" fmla="*/ 19479 w 742953"/>
              <a:gd name="connsiteY1" fmla="*/ 533543 h 533542"/>
              <a:gd name="connsiteX2" fmla="*/ 609600 w 742953"/>
              <a:gd name="connsiteY2" fmla="*/ 533543 h 533542"/>
              <a:gd name="connsiteX3" fmla="*/ 739140 w 742953"/>
              <a:gd name="connsiteY3" fmla="*/ 255337 h 533542"/>
              <a:gd name="connsiteX4" fmla="*/ 720934 w 742953"/>
              <a:gd name="connsiteY4" fmla="*/ 203638 h 533542"/>
              <a:gd name="connsiteX5" fmla="*/ 708660 w 742953"/>
              <a:gd name="connsiteY5" fmla="*/ 200092 h 533542"/>
              <a:gd name="connsiteX6" fmla="*/ 666750 w 742953"/>
              <a:gd name="connsiteY6" fmla="*/ 200092 h 533542"/>
              <a:gd name="connsiteX7" fmla="*/ 666750 w 742953"/>
              <a:gd name="connsiteY7" fmla="*/ 114367 h 533542"/>
              <a:gd name="connsiteX8" fmla="*/ 628650 w 742953"/>
              <a:gd name="connsiteY8" fmla="*/ 76267 h 533542"/>
              <a:gd name="connsiteX9" fmla="*/ 345567 w 742953"/>
              <a:gd name="connsiteY9" fmla="*/ 76267 h 533542"/>
              <a:gd name="connsiteX10" fmla="*/ 340709 w 742953"/>
              <a:gd name="connsiteY10" fmla="*/ 74800 h 533542"/>
              <a:gd name="connsiteX11" fmla="*/ 238125 w 742953"/>
              <a:gd name="connsiteY11" fmla="*/ 6667 h 533542"/>
              <a:gd name="connsiteX12" fmla="*/ 217170 w 742953"/>
              <a:gd name="connsiteY12" fmla="*/ 0 h 533542"/>
              <a:gd name="connsiteX13" fmla="*/ 38100 w 742953"/>
              <a:gd name="connsiteY13" fmla="*/ 0 h 533542"/>
              <a:gd name="connsiteX14" fmla="*/ 0 w 742953"/>
              <a:gd name="connsiteY14" fmla="*/ 38100 h 533542"/>
              <a:gd name="connsiteX15" fmla="*/ 0 w 742953"/>
              <a:gd name="connsiteY15" fmla="*/ 514293 h 533542"/>
              <a:gd name="connsiteX16" fmla="*/ 18450 w 742953"/>
              <a:gd name="connsiteY16" fmla="*/ 533286 h 533542"/>
              <a:gd name="connsiteX17" fmla="*/ 707641 w 742953"/>
              <a:gd name="connsiteY17" fmla="*/ 219123 h 533542"/>
              <a:gd name="connsiteX18" fmla="*/ 723638 w 742953"/>
              <a:gd name="connsiteY18" fmla="*/ 242026 h 533542"/>
              <a:gd name="connsiteX19" fmla="*/ 722138 w 742953"/>
              <a:gd name="connsiteY19" fmla="*/ 246821 h 533542"/>
              <a:gd name="connsiteX20" fmla="*/ 722014 w 742953"/>
              <a:gd name="connsiteY20" fmla="*/ 247059 h 533542"/>
              <a:gd name="connsiteX21" fmla="*/ 721909 w 742953"/>
              <a:gd name="connsiteY21" fmla="*/ 247298 h 533542"/>
              <a:gd name="connsiteX22" fmla="*/ 597513 w 742953"/>
              <a:gd name="connsiteY22" fmla="*/ 514436 h 533542"/>
              <a:gd name="connsiteX23" fmla="*/ 597427 w 742953"/>
              <a:gd name="connsiteY23" fmla="*/ 514493 h 533542"/>
              <a:gd name="connsiteX24" fmla="*/ 39053 w 742953"/>
              <a:gd name="connsiteY24" fmla="*/ 514493 h 533542"/>
              <a:gd name="connsiteX25" fmla="*/ 38959 w 742953"/>
              <a:gd name="connsiteY25" fmla="*/ 514396 h 533542"/>
              <a:gd name="connsiteX26" fmla="*/ 38967 w 742953"/>
              <a:gd name="connsiteY26" fmla="*/ 514360 h 533542"/>
              <a:gd name="connsiteX27" fmla="*/ 156496 w 742953"/>
              <a:gd name="connsiteY27" fmla="*/ 228724 h 533542"/>
              <a:gd name="connsiteX28" fmla="*/ 171450 w 742953"/>
              <a:gd name="connsiteY28" fmla="*/ 219123 h 533542"/>
              <a:gd name="connsiteX29" fmla="*/ 19050 w 742953"/>
              <a:gd name="connsiteY29" fmla="*/ 38100 h 533542"/>
              <a:gd name="connsiteX30" fmla="*/ 38100 w 742953"/>
              <a:gd name="connsiteY30" fmla="*/ 19050 h 533542"/>
              <a:gd name="connsiteX31" fmla="*/ 217170 w 742953"/>
              <a:gd name="connsiteY31" fmla="*/ 19050 h 533542"/>
              <a:gd name="connsiteX32" fmla="*/ 228152 w 742953"/>
              <a:gd name="connsiteY32" fmla="*/ 22908 h 533542"/>
              <a:gd name="connsiteX33" fmla="*/ 330165 w 742953"/>
              <a:gd name="connsiteY33" fmla="*/ 90621 h 533542"/>
              <a:gd name="connsiteX34" fmla="*/ 345567 w 742953"/>
              <a:gd name="connsiteY34" fmla="*/ 95269 h 533542"/>
              <a:gd name="connsiteX35" fmla="*/ 628650 w 742953"/>
              <a:gd name="connsiteY35" fmla="*/ 95269 h 533542"/>
              <a:gd name="connsiteX36" fmla="*/ 647700 w 742953"/>
              <a:gd name="connsiteY36" fmla="*/ 114319 h 533542"/>
              <a:gd name="connsiteX37" fmla="*/ 647700 w 742953"/>
              <a:gd name="connsiteY37" fmla="*/ 199968 h 533542"/>
              <a:gd name="connsiteX38" fmla="*/ 180975 w 742953"/>
              <a:gd name="connsiteY38" fmla="*/ 199968 h 533542"/>
              <a:gd name="connsiteX39" fmla="*/ 179489 w 742953"/>
              <a:gd name="connsiteY39" fmla="*/ 200073 h 533542"/>
              <a:gd name="connsiteX40" fmla="*/ 171450 w 742953"/>
              <a:gd name="connsiteY40" fmla="*/ 200073 h 533542"/>
              <a:gd name="connsiteX41" fmla="*/ 139065 w 742953"/>
              <a:gd name="connsiteY41" fmla="*/ 221028 h 533542"/>
              <a:gd name="connsiteX42" fmla="*/ 19231 w 742953"/>
              <a:gd name="connsiteY42" fmla="*/ 512245 h 533542"/>
              <a:gd name="connsiteX43" fmla="*/ 19111 w 742953"/>
              <a:gd name="connsiteY43" fmla="*/ 512306 h 533542"/>
              <a:gd name="connsiteX44" fmla="*/ 19050 w 742953"/>
              <a:gd name="connsiteY44" fmla="*/ 512245 h 53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42953" h="533542">
                <a:moveTo>
                  <a:pt x="18450" y="533286"/>
                </a:moveTo>
                <a:cubicBezTo>
                  <a:pt x="18784" y="533402"/>
                  <a:pt x="19129" y="533488"/>
                  <a:pt x="19479" y="533543"/>
                </a:cubicBezTo>
                <a:lnTo>
                  <a:pt x="609600" y="533543"/>
                </a:lnTo>
                <a:lnTo>
                  <a:pt x="739140" y="255337"/>
                </a:lnTo>
                <a:cubicBezTo>
                  <a:pt x="748389" y="236033"/>
                  <a:pt x="740238" y="212887"/>
                  <a:pt x="720934" y="203638"/>
                </a:cubicBezTo>
                <a:cubicBezTo>
                  <a:pt x="717067" y="201785"/>
                  <a:pt x="712920" y="200586"/>
                  <a:pt x="708660" y="200092"/>
                </a:cubicBezTo>
                <a:lnTo>
                  <a:pt x="666750" y="200092"/>
                </a:lnTo>
                <a:lnTo>
                  <a:pt x="666750" y="114367"/>
                </a:lnTo>
                <a:cubicBezTo>
                  <a:pt x="666687" y="93351"/>
                  <a:pt x="649666" y="76330"/>
                  <a:pt x="628650" y="76267"/>
                </a:cubicBezTo>
                <a:lnTo>
                  <a:pt x="345567" y="76267"/>
                </a:lnTo>
                <a:cubicBezTo>
                  <a:pt x="343839" y="76264"/>
                  <a:pt x="342149" y="75754"/>
                  <a:pt x="340709" y="74800"/>
                </a:cubicBezTo>
                <a:lnTo>
                  <a:pt x="238125" y="6667"/>
                </a:lnTo>
                <a:cubicBezTo>
                  <a:pt x="231859" y="2617"/>
                  <a:pt x="224624" y="315"/>
                  <a:pt x="217170" y="0"/>
                </a:cubicBezTo>
                <a:lnTo>
                  <a:pt x="38100" y="0"/>
                </a:lnTo>
                <a:cubicBezTo>
                  <a:pt x="17084" y="63"/>
                  <a:pt x="63" y="17084"/>
                  <a:pt x="0" y="38100"/>
                </a:cubicBezTo>
                <a:lnTo>
                  <a:pt x="0" y="514293"/>
                </a:lnTo>
                <a:cubicBezTo>
                  <a:pt x="26" y="524562"/>
                  <a:pt x="8186" y="532962"/>
                  <a:pt x="18450" y="533286"/>
                </a:cubicBezTo>
                <a:close/>
                <a:moveTo>
                  <a:pt x="707641" y="219123"/>
                </a:moveTo>
                <a:cubicBezTo>
                  <a:pt x="718383" y="221030"/>
                  <a:pt x="725545" y="231284"/>
                  <a:pt x="723638" y="242026"/>
                </a:cubicBezTo>
                <a:cubicBezTo>
                  <a:pt x="723344" y="243682"/>
                  <a:pt x="722840" y="245294"/>
                  <a:pt x="722138" y="246821"/>
                </a:cubicBezTo>
                <a:lnTo>
                  <a:pt x="722014" y="247059"/>
                </a:lnTo>
                <a:lnTo>
                  <a:pt x="721909" y="247298"/>
                </a:lnTo>
                <a:lnTo>
                  <a:pt x="597513" y="514436"/>
                </a:lnTo>
                <a:lnTo>
                  <a:pt x="597427" y="514493"/>
                </a:lnTo>
                <a:lnTo>
                  <a:pt x="39053" y="514493"/>
                </a:lnTo>
                <a:cubicBezTo>
                  <a:pt x="39000" y="514492"/>
                  <a:pt x="38958" y="514449"/>
                  <a:pt x="38959" y="514396"/>
                </a:cubicBezTo>
                <a:cubicBezTo>
                  <a:pt x="38959" y="514383"/>
                  <a:pt x="38962" y="514371"/>
                  <a:pt x="38967" y="514360"/>
                </a:cubicBezTo>
                <a:lnTo>
                  <a:pt x="156496" y="228724"/>
                </a:lnTo>
                <a:cubicBezTo>
                  <a:pt x="159242" y="222934"/>
                  <a:pt x="165043" y="219209"/>
                  <a:pt x="171450" y="219123"/>
                </a:cubicBezTo>
                <a:close/>
                <a:moveTo>
                  <a:pt x="19050" y="38100"/>
                </a:moveTo>
                <a:cubicBezTo>
                  <a:pt x="19050" y="27579"/>
                  <a:pt x="27579" y="19050"/>
                  <a:pt x="38100" y="19050"/>
                </a:cubicBezTo>
                <a:lnTo>
                  <a:pt x="217170" y="19050"/>
                </a:lnTo>
                <a:cubicBezTo>
                  <a:pt x="221100" y="19377"/>
                  <a:pt x="224881" y="20704"/>
                  <a:pt x="228152" y="22908"/>
                </a:cubicBezTo>
                <a:lnTo>
                  <a:pt x="330165" y="90621"/>
                </a:lnTo>
                <a:cubicBezTo>
                  <a:pt x="334730" y="93651"/>
                  <a:pt x="340087" y="95268"/>
                  <a:pt x="345567" y="95269"/>
                </a:cubicBezTo>
                <a:lnTo>
                  <a:pt x="628650" y="95269"/>
                </a:lnTo>
                <a:cubicBezTo>
                  <a:pt x="639171" y="95269"/>
                  <a:pt x="647700" y="103798"/>
                  <a:pt x="647700" y="114319"/>
                </a:cubicBezTo>
                <a:lnTo>
                  <a:pt x="647700" y="199968"/>
                </a:lnTo>
                <a:lnTo>
                  <a:pt x="180975" y="199968"/>
                </a:lnTo>
                <a:cubicBezTo>
                  <a:pt x="180470" y="199968"/>
                  <a:pt x="180023" y="200054"/>
                  <a:pt x="179489" y="200073"/>
                </a:cubicBezTo>
                <a:lnTo>
                  <a:pt x="171450" y="200073"/>
                </a:lnTo>
                <a:cubicBezTo>
                  <a:pt x="157491" y="200141"/>
                  <a:pt x="144848" y="208323"/>
                  <a:pt x="139065" y="221028"/>
                </a:cubicBezTo>
                <a:lnTo>
                  <a:pt x="19231" y="512245"/>
                </a:lnTo>
                <a:cubicBezTo>
                  <a:pt x="19215" y="512295"/>
                  <a:pt x="19160" y="512322"/>
                  <a:pt x="19111" y="512306"/>
                </a:cubicBezTo>
                <a:cubicBezTo>
                  <a:pt x="19082" y="512296"/>
                  <a:pt x="19060" y="512274"/>
                  <a:pt x="19050" y="51224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E69D46DE-321C-D2FD-AB00-5FB30837107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362999" y="3060844"/>
            <a:ext cx="4384099" cy="12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BACKUP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499B5F5-76BB-705F-3DE1-0553F77A4E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78089" y="4076736"/>
            <a:ext cx="3163823" cy="738187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21">
            <a:extLst>
              <a:ext uri="{FF2B5EF4-FFF2-40B4-BE49-F238E27FC236}">
                <a16:creationId xmlns:a16="http://schemas.microsoft.com/office/drawing/2014/main" id="{5786F84D-9C70-D651-0861-368B9BC2F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78089" y="3853885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7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16F7F2A-E011-E022-C7F8-7FD0CEBAC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5091260" y="2796191"/>
            <a:ext cx="2009482" cy="699572"/>
          </a:xfrm>
          <a:prstGeom prst="rect">
            <a:avLst/>
          </a:prstGeom>
        </p:spPr>
      </p:pic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660CB896-06A8-41CA-7EA8-39C367A3F673}"/>
              </a:ext>
            </a:extLst>
          </p:cNvPr>
          <p:cNvSpPr/>
          <p:nvPr userDrawn="1"/>
        </p:nvSpPr>
        <p:spPr>
          <a:xfrm>
            <a:off x="5825593" y="3814225"/>
            <a:ext cx="540000" cy="36000"/>
          </a:xfrm>
          <a:custGeom>
            <a:avLst/>
            <a:gdLst>
              <a:gd name="connsiteX0" fmla="*/ 18000 w 540000"/>
              <a:gd name="connsiteY0" fmla="*/ 0 h 36000"/>
              <a:gd name="connsiteX1" fmla="*/ 241110 w 540000"/>
              <a:gd name="connsiteY1" fmla="*/ 0 h 36000"/>
              <a:gd name="connsiteX2" fmla="*/ 522000 w 540000"/>
              <a:gd name="connsiteY2" fmla="*/ 0 h 36000"/>
              <a:gd name="connsiteX3" fmla="*/ 540000 w 540000"/>
              <a:gd name="connsiteY3" fmla="*/ 18000 h 36000"/>
              <a:gd name="connsiteX4" fmla="*/ 522000 w 540000"/>
              <a:gd name="connsiteY4" fmla="*/ 36000 h 36000"/>
              <a:gd name="connsiteX5" fmla="*/ 241110 w 540000"/>
              <a:gd name="connsiteY5" fmla="*/ 36000 h 36000"/>
              <a:gd name="connsiteX6" fmla="*/ 18000 w 540000"/>
              <a:gd name="connsiteY6" fmla="*/ 36000 h 36000"/>
              <a:gd name="connsiteX7" fmla="*/ 0 w 540000"/>
              <a:gd name="connsiteY7" fmla="*/ 18000 h 36000"/>
              <a:gd name="connsiteX8" fmla="*/ 18000 w 540000"/>
              <a:gd name="connsiteY8" fmla="*/ 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00" h="36000">
                <a:moveTo>
                  <a:pt x="18000" y="0"/>
                </a:moveTo>
                <a:lnTo>
                  <a:pt x="241110" y="0"/>
                </a:lnTo>
                <a:lnTo>
                  <a:pt x="522000" y="0"/>
                </a:lnTo>
                <a:cubicBezTo>
                  <a:pt x="531941" y="0"/>
                  <a:pt x="540000" y="8059"/>
                  <a:pt x="540000" y="18000"/>
                </a:cubicBezTo>
                <a:cubicBezTo>
                  <a:pt x="540000" y="27941"/>
                  <a:pt x="531941" y="36000"/>
                  <a:pt x="522000" y="36000"/>
                </a:cubicBezTo>
                <a:lnTo>
                  <a:pt x="241110" y="36000"/>
                </a:lnTo>
                <a:lnTo>
                  <a:pt x="18000" y="36000"/>
                </a:ln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661D2E1-309C-BB54-9CAE-1D911212260A}"/>
              </a:ext>
            </a:extLst>
          </p:cNvPr>
          <p:cNvSpPr txBox="1"/>
          <p:nvPr userDrawn="1"/>
        </p:nvSpPr>
        <p:spPr>
          <a:xfrm>
            <a:off x="3856892" y="4183185"/>
            <a:ext cx="4478215" cy="7963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tabLst>
                <a:tab pos="446088" algn="l"/>
              </a:tabLst>
            </a:pPr>
            <a:r>
              <a:rPr lang="de-DE" sz="1600" dirty="0">
                <a:solidFill>
                  <a:schemeClr val="tx1"/>
                </a:solidFill>
                <a:latin typeface="+mj-lt"/>
              </a:rPr>
              <a:t>Das Forum für Systems Engineering </a:t>
            </a:r>
            <a:br>
              <a:rPr lang="de-DE" sz="1600" dirty="0">
                <a:solidFill>
                  <a:schemeClr val="tx1"/>
                </a:solidFill>
                <a:latin typeface="+mj-lt"/>
              </a:rPr>
            </a:br>
            <a:r>
              <a:rPr lang="de-DE" sz="1600" dirty="0">
                <a:solidFill>
                  <a:schemeClr val="tx1"/>
                </a:solidFill>
                <a:latin typeface="+mn-lt"/>
              </a:rPr>
              <a:t>im deutschsprachigen Raum</a:t>
            </a: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8A4E6254-FB80-F695-A196-B0C99B457C76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0" y="0"/>
            <a:ext cx="12191186" cy="1872000"/>
          </a:xfrm>
          <a:custGeom>
            <a:avLst/>
            <a:gdLst>
              <a:gd name="connsiteX0" fmla="*/ 1804055 w 12191186"/>
              <a:gd name="connsiteY0" fmla="*/ 846155 h 2073600"/>
              <a:gd name="connsiteX1" fmla="*/ 1133380 w 12191186"/>
              <a:gd name="connsiteY1" fmla="*/ 1385485 h 2073600"/>
              <a:gd name="connsiteX2" fmla="*/ 1150602 w 12191186"/>
              <a:gd name="connsiteY2" fmla="*/ 1426360 h 2073600"/>
              <a:gd name="connsiteX3" fmla="*/ 1143762 w 12191186"/>
              <a:gd name="connsiteY3" fmla="*/ 1450895 h 2073600"/>
              <a:gd name="connsiteX4" fmla="*/ 1143734 w 12191186"/>
              <a:gd name="connsiteY4" fmla="*/ 1450886 h 2073600"/>
              <a:gd name="connsiteX5" fmla="*/ 1143734 w 12191186"/>
              <a:gd name="connsiteY5" fmla="*/ 1450994 h 2073600"/>
              <a:gd name="connsiteX6" fmla="*/ 1143762 w 12191186"/>
              <a:gd name="connsiteY6" fmla="*/ 1450895 h 2073600"/>
              <a:gd name="connsiteX7" fmla="*/ 1788358 w 12191186"/>
              <a:gd name="connsiteY7" fmla="*/ 1651772 h 2073600"/>
              <a:gd name="connsiteX8" fmla="*/ 1828362 w 12191186"/>
              <a:gd name="connsiteY8" fmla="*/ 1621905 h 2073600"/>
              <a:gd name="connsiteX9" fmla="*/ 1844275 w 12191186"/>
              <a:gd name="connsiteY9" fmla="*/ 868718 h 2073600"/>
              <a:gd name="connsiteX10" fmla="*/ 1804055 w 12191186"/>
              <a:gd name="connsiteY10" fmla="*/ 846155 h 2073600"/>
              <a:gd name="connsiteX11" fmla="*/ 10639896 w 12191186"/>
              <a:gd name="connsiteY11" fmla="*/ 626848 h 2073600"/>
              <a:gd name="connsiteX12" fmla="*/ 10616241 w 12191186"/>
              <a:gd name="connsiteY12" fmla="*/ 639492 h 2073600"/>
              <a:gd name="connsiteX13" fmla="*/ 10924165 w 12191186"/>
              <a:gd name="connsiteY13" fmla="*/ 1808186 h 2073600"/>
              <a:gd name="connsiteX14" fmla="*/ 10955775 w 12191186"/>
              <a:gd name="connsiteY14" fmla="*/ 1813962 h 2073600"/>
              <a:gd name="connsiteX15" fmla="*/ 10959832 w 12191186"/>
              <a:gd name="connsiteY15" fmla="*/ 1816632 h 2073600"/>
              <a:gd name="connsiteX16" fmla="*/ 10959808 w 12191186"/>
              <a:gd name="connsiteY16" fmla="*/ 1816689 h 2073600"/>
              <a:gd name="connsiteX17" fmla="*/ 10959918 w 12191186"/>
              <a:gd name="connsiteY17" fmla="*/ 1816689 h 2073600"/>
              <a:gd name="connsiteX18" fmla="*/ 10959832 w 12191186"/>
              <a:gd name="connsiteY18" fmla="*/ 1816632 h 2073600"/>
              <a:gd name="connsiteX19" fmla="*/ 11237540 w 12191186"/>
              <a:gd name="connsiteY19" fmla="*/ 1134676 h 2073600"/>
              <a:gd name="connsiteX20" fmla="*/ 11230672 w 12191186"/>
              <a:gd name="connsiteY20" fmla="*/ 1074183 h 2073600"/>
              <a:gd name="connsiteX21" fmla="*/ 11232089 w 12191186"/>
              <a:gd name="connsiteY21" fmla="*/ 1072112 h 2073600"/>
              <a:gd name="connsiteX22" fmla="*/ 10556947 w 12191186"/>
              <a:gd name="connsiteY22" fmla="*/ 615185 h 2073600"/>
              <a:gd name="connsiteX23" fmla="*/ 9937828 w 12191186"/>
              <a:gd name="connsiteY23" fmla="*/ 690940 h 2073600"/>
              <a:gd name="connsiteX24" fmla="*/ 9932051 w 12191186"/>
              <a:gd name="connsiteY24" fmla="*/ 710232 h 2073600"/>
              <a:gd name="connsiteX25" fmla="*/ 9919407 w 12191186"/>
              <a:gd name="connsiteY25" fmla="*/ 726037 h 2073600"/>
              <a:gd name="connsiteX26" fmla="*/ 9919407 w 12191186"/>
              <a:gd name="connsiteY26" fmla="*/ 726256 h 2073600"/>
              <a:gd name="connsiteX27" fmla="*/ 10894300 w 12191186"/>
              <a:gd name="connsiteY27" fmla="*/ 1822030 h 2073600"/>
              <a:gd name="connsiteX28" fmla="*/ 10908470 w 12191186"/>
              <a:gd name="connsiteY28" fmla="*/ 1812873 h 2073600"/>
              <a:gd name="connsiteX29" fmla="*/ 10599783 w 12191186"/>
              <a:gd name="connsiteY29" fmla="*/ 641236 h 2073600"/>
              <a:gd name="connsiteX30" fmla="*/ 10578090 w 12191186"/>
              <a:gd name="connsiteY30" fmla="*/ 635241 h 2073600"/>
              <a:gd name="connsiteX31" fmla="*/ 10556947 w 12191186"/>
              <a:gd name="connsiteY31" fmla="*/ 615185 h 2073600"/>
              <a:gd name="connsiteX32" fmla="*/ 557752 w 12191186"/>
              <a:gd name="connsiteY32" fmla="*/ 551856 h 2073600"/>
              <a:gd name="connsiteX33" fmla="*/ 527668 w 12191186"/>
              <a:gd name="connsiteY33" fmla="*/ 581830 h 2073600"/>
              <a:gd name="connsiteX34" fmla="*/ 1063837 w 12191186"/>
              <a:gd name="connsiteY34" fmla="*/ 1381343 h 2073600"/>
              <a:gd name="connsiteX35" fmla="*/ 1097410 w 12191186"/>
              <a:gd name="connsiteY35" fmla="*/ 1370552 h 2073600"/>
              <a:gd name="connsiteX36" fmla="*/ 1121281 w 12191186"/>
              <a:gd name="connsiteY36" fmla="*/ 1376983 h 2073600"/>
              <a:gd name="connsiteX37" fmla="*/ 1796533 w 12191186"/>
              <a:gd name="connsiteY37" fmla="*/ 831440 h 2073600"/>
              <a:gd name="connsiteX38" fmla="*/ 1793699 w 12191186"/>
              <a:gd name="connsiteY38" fmla="*/ 813237 h 2073600"/>
              <a:gd name="connsiteX39" fmla="*/ 1797296 w 12191186"/>
              <a:gd name="connsiteY39" fmla="*/ 795797 h 2073600"/>
              <a:gd name="connsiteX40" fmla="*/ 1585946 w 12191186"/>
              <a:gd name="connsiteY40" fmla="*/ 618564 h 2073600"/>
              <a:gd name="connsiteX41" fmla="*/ 1552483 w 12191186"/>
              <a:gd name="connsiteY41" fmla="*/ 629246 h 2073600"/>
              <a:gd name="connsiteX42" fmla="*/ 1499944 w 12191186"/>
              <a:gd name="connsiteY42" fmla="*/ 581285 h 2073600"/>
              <a:gd name="connsiteX43" fmla="*/ 1555208 w 12191186"/>
              <a:gd name="connsiteY43" fmla="*/ 520246 h 2073600"/>
              <a:gd name="connsiteX44" fmla="*/ 1555317 w 12191186"/>
              <a:gd name="connsiteY44" fmla="*/ 520246 h 2073600"/>
              <a:gd name="connsiteX45" fmla="*/ 1555224 w 12191186"/>
              <a:gd name="connsiteY45" fmla="*/ 520251 h 2073600"/>
              <a:gd name="connsiteX46" fmla="*/ 8569227 w 12191186"/>
              <a:gd name="connsiteY46" fmla="*/ 410374 h 2073600"/>
              <a:gd name="connsiteX47" fmla="*/ 8567485 w 12191186"/>
              <a:gd name="connsiteY47" fmla="*/ 414734 h 2073600"/>
              <a:gd name="connsiteX48" fmla="*/ 8565413 w 12191186"/>
              <a:gd name="connsiteY48" fmla="*/ 417895 h 2073600"/>
              <a:gd name="connsiteX49" fmla="*/ 8851429 w 12191186"/>
              <a:gd name="connsiteY49" fmla="*/ 757648 h 2073600"/>
              <a:gd name="connsiteX50" fmla="*/ 8916937 w 12191186"/>
              <a:gd name="connsiteY50" fmla="*/ 745658 h 2073600"/>
              <a:gd name="connsiteX51" fmla="*/ 8946040 w 12191186"/>
              <a:gd name="connsiteY51" fmla="*/ 795797 h 2073600"/>
              <a:gd name="connsiteX52" fmla="*/ 8946257 w 12191186"/>
              <a:gd name="connsiteY52" fmla="*/ 795688 h 2073600"/>
              <a:gd name="connsiteX53" fmla="*/ 9829699 w 12191186"/>
              <a:gd name="connsiteY53" fmla="*/ 687561 h 2073600"/>
              <a:gd name="connsiteX54" fmla="*/ 9830571 w 12191186"/>
              <a:gd name="connsiteY54" fmla="*/ 674807 h 2073600"/>
              <a:gd name="connsiteX55" fmla="*/ 8465678 w 12191186"/>
              <a:gd name="connsiteY55" fmla="*/ 399366 h 2073600"/>
              <a:gd name="connsiteX56" fmla="*/ 7569701 w 12191186"/>
              <a:gd name="connsiteY56" fmla="*/ 530710 h 2073600"/>
              <a:gd name="connsiteX57" fmla="*/ 7565158 w 12191186"/>
              <a:gd name="connsiteY57" fmla="*/ 543905 h 2073600"/>
              <a:gd name="connsiteX58" fmla="*/ 7565123 w 12191186"/>
              <a:gd name="connsiteY58" fmla="*/ 543898 h 2073600"/>
              <a:gd name="connsiteX59" fmla="*/ 7565123 w 12191186"/>
              <a:gd name="connsiteY59" fmla="*/ 544007 h 2073600"/>
              <a:gd name="connsiteX60" fmla="*/ 7565158 w 12191186"/>
              <a:gd name="connsiteY60" fmla="*/ 543905 h 2073600"/>
              <a:gd name="connsiteX61" fmla="*/ 8837477 w 12191186"/>
              <a:gd name="connsiteY61" fmla="*/ 791656 h 2073600"/>
              <a:gd name="connsiteX62" fmla="*/ 8842164 w 12191186"/>
              <a:gd name="connsiteY62" fmla="*/ 771817 h 2073600"/>
              <a:gd name="connsiteX63" fmla="*/ 8554732 w 12191186"/>
              <a:gd name="connsiteY63" fmla="*/ 430538 h 2073600"/>
              <a:gd name="connsiteX64" fmla="*/ 8493909 w 12191186"/>
              <a:gd name="connsiteY64" fmla="*/ 437842 h 2073600"/>
              <a:gd name="connsiteX65" fmla="*/ 8465678 w 12191186"/>
              <a:gd name="connsiteY65" fmla="*/ 399366 h 2073600"/>
              <a:gd name="connsiteX66" fmla="*/ 10358349 w 12191186"/>
              <a:gd name="connsiteY66" fmla="*/ 260064 h 2073600"/>
              <a:gd name="connsiteX67" fmla="*/ 10576238 w 12191186"/>
              <a:gd name="connsiteY67" fmla="*/ 539430 h 2073600"/>
              <a:gd name="connsiteX68" fmla="*/ 10628340 w 12191186"/>
              <a:gd name="connsiteY68" fmla="*/ 538449 h 2073600"/>
              <a:gd name="connsiteX69" fmla="*/ 10639458 w 12191186"/>
              <a:gd name="connsiteY69" fmla="*/ 546406 h 2073600"/>
              <a:gd name="connsiteX70" fmla="*/ 10829880 w 12191186"/>
              <a:gd name="connsiteY70" fmla="*/ 355983 h 2073600"/>
              <a:gd name="connsiteX71" fmla="*/ 10829880 w 12191186"/>
              <a:gd name="connsiteY71" fmla="*/ 355874 h 2073600"/>
              <a:gd name="connsiteX72" fmla="*/ 10810588 w 12191186"/>
              <a:gd name="connsiteY72" fmla="*/ 310749 h 2073600"/>
              <a:gd name="connsiteX73" fmla="*/ 12112916 w 12191186"/>
              <a:gd name="connsiteY73" fmla="*/ 249490 h 2073600"/>
              <a:gd name="connsiteX74" fmla="*/ 10652975 w 12191186"/>
              <a:gd name="connsiteY74" fmla="*/ 608427 h 2073600"/>
              <a:gd name="connsiteX75" fmla="*/ 10651557 w 12191186"/>
              <a:gd name="connsiteY75" fmla="*/ 611915 h 2073600"/>
              <a:gd name="connsiteX76" fmla="*/ 10650140 w 12191186"/>
              <a:gd name="connsiteY76" fmla="*/ 613986 h 2073600"/>
              <a:gd name="connsiteX77" fmla="*/ 11242336 w 12191186"/>
              <a:gd name="connsiteY77" fmla="*/ 1059249 h 2073600"/>
              <a:gd name="connsiteX78" fmla="*/ 11267323 w 12191186"/>
              <a:gd name="connsiteY78" fmla="*/ 1046265 h 2073600"/>
              <a:gd name="connsiteX79" fmla="*/ 11295642 w 12191186"/>
              <a:gd name="connsiteY79" fmla="*/ 1047582 h 2073600"/>
              <a:gd name="connsiteX80" fmla="*/ 11295637 w 12191186"/>
              <a:gd name="connsiteY80" fmla="*/ 1047587 h 2073600"/>
              <a:gd name="connsiteX81" fmla="*/ 11295746 w 12191186"/>
              <a:gd name="connsiteY81" fmla="*/ 1047587 h 2073600"/>
              <a:gd name="connsiteX82" fmla="*/ 11295642 w 12191186"/>
              <a:gd name="connsiteY82" fmla="*/ 1047582 h 2073600"/>
              <a:gd name="connsiteX83" fmla="*/ 12123272 w 12191186"/>
              <a:gd name="connsiteY83" fmla="*/ 264750 h 2073600"/>
              <a:gd name="connsiteX84" fmla="*/ 12112916 w 12191186"/>
              <a:gd name="connsiteY84" fmla="*/ 249490 h 2073600"/>
              <a:gd name="connsiteX85" fmla="*/ 9722008 w 12191186"/>
              <a:gd name="connsiteY85" fmla="*/ 236738 h 2073600"/>
              <a:gd name="connsiteX86" fmla="*/ 9704786 w 12191186"/>
              <a:gd name="connsiteY86" fmla="*/ 246112 h 2073600"/>
              <a:gd name="connsiteX87" fmla="*/ 9875044 w 12191186"/>
              <a:gd name="connsiteY87" fmla="*/ 631317 h 2073600"/>
              <a:gd name="connsiteX88" fmla="*/ 9908834 w 12191186"/>
              <a:gd name="connsiteY88" fmla="*/ 636657 h 2073600"/>
              <a:gd name="connsiteX89" fmla="*/ 9936847 w 12191186"/>
              <a:gd name="connsiteY89" fmla="*/ 674480 h 2073600"/>
              <a:gd name="connsiteX90" fmla="*/ 10550406 w 12191186"/>
              <a:gd name="connsiteY90" fmla="*/ 599381 h 2073600"/>
              <a:gd name="connsiteX91" fmla="*/ 10548989 w 12191186"/>
              <a:gd name="connsiteY91" fmla="*/ 591096 h 2073600"/>
              <a:gd name="connsiteX92" fmla="*/ 12108010 w 12191186"/>
              <a:gd name="connsiteY92" fmla="*/ 231288 h 2073600"/>
              <a:gd name="connsiteX93" fmla="*/ 11462951 w 12191186"/>
              <a:gd name="connsiteY93" fmla="*/ 239898 h 2073600"/>
              <a:gd name="connsiteX94" fmla="*/ 11458483 w 12191186"/>
              <a:gd name="connsiteY94" fmla="*/ 252325 h 2073600"/>
              <a:gd name="connsiteX95" fmla="*/ 11385016 w 12191186"/>
              <a:gd name="connsiteY95" fmla="*/ 275432 h 2073600"/>
              <a:gd name="connsiteX96" fmla="*/ 11358638 w 12191186"/>
              <a:gd name="connsiteY96" fmla="*/ 244477 h 2073600"/>
              <a:gd name="connsiteX97" fmla="*/ 10917517 w 12191186"/>
              <a:gd name="connsiteY97" fmla="*/ 300175 h 2073600"/>
              <a:gd name="connsiteX98" fmla="*/ 10913375 w 12191186"/>
              <a:gd name="connsiteY98" fmla="*/ 339415 h 2073600"/>
              <a:gd name="connsiteX99" fmla="*/ 10844596 w 12191186"/>
              <a:gd name="connsiteY99" fmla="*/ 364486 h 2073600"/>
              <a:gd name="connsiteX100" fmla="*/ 10650032 w 12191186"/>
              <a:gd name="connsiteY100" fmla="*/ 559050 h 2073600"/>
              <a:gd name="connsiteX101" fmla="*/ 10657552 w 12191186"/>
              <a:gd name="connsiteY101" fmla="*/ 590442 h 2073600"/>
              <a:gd name="connsiteX102" fmla="*/ 10657552 w 12191186"/>
              <a:gd name="connsiteY102" fmla="*/ 590333 h 2073600"/>
              <a:gd name="connsiteX103" fmla="*/ 12108229 w 12191186"/>
              <a:gd name="connsiteY103" fmla="*/ 233686 h 2073600"/>
              <a:gd name="connsiteX104" fmla="*/ 12108010 w 12191186"/>
              <a:gd name="connsiteY104" fmla="*/ 231288 h 2073600"/>
              <a:gd name="connsiteX105" fmla="*/ 9636225 w 12191186"/>
              <a:gd name="connsiteY105" fmla="*/ 211995 h 2073600"/>
              <a:gd name="connsiteX106" fmla="*/ 8571190 w 12191186"/>
              <a:gd name="connsiteY106" fmla="*/ 374295 h 2073600"/>
              <a:gd name="connsiteX107" fmla="*/ 8573152 w 12191186"/>
              <a:gd name="connsiteY107" fmla="*/ 394569 h 2073600"/>
              <a:gd name="connsiteX108" fmla="*/ 9835586 w 12191186"/>
              <a:gd name="connsiteY108" fmla="*/ 659329 h 2073600"/>
              <a:gd name="connsiteX109" fmla="*/ 9835586 w 12191186"/>
              <a:gd name="connsiteY109" fmla="*/ 659221 h 2073600"/>
              <a:gd name="connsiteX110" fmla="*/ 9859349 w 12191186"/>
              <a:gd name="connsiteY110" fmla="*/ 636222 h 2073600"/>
              <a:gd name="connsiteX111" fmla="*/ 9688110 w 12191186"/>
              <a:gd name="connsiteY111" fmla="*/ 248619 h 2073600"/>
              <a:gd name="connsiteX112" fmla="*/ 9662493 w 12191186"/>
              <a:gd name="connsiteY112" fmla="*/ 242732 h 2073600"/>
              <a:gd name="connsiteX113" fmla="*/ 9636225 w 12191186"/>
              <a:gd name="connsiteY113" fmla="*/ 211995 h 2073600"/>
              <a:gd name="connsiteX114" fmla="*/ 9741847 w 12191186"/>
              <a:gd name="connsiteY114" fmla="*/ 191067 h 2073600"/>
              <a:gd name="connsiteX115" fmla="*/ 9735960 w 12191186"/>
              <a:gd name="connsiteY115" fmla="*/ 219734 h 2073600"/>
              <a:gd name="connsiteX116" fmla="*/ 9733236 w 12191186"/>
              <a:gd name="connsiteY116" fmla="*/ 223767 h 2073600"/>
              <a:gd name="connsiteX117" fmla="*/ 9733344 w 12191186"/>
              <a:gd name="connsiteY117" fmla="*/ 223767 h 2073600"/>
              <a:gd name="connsiteX118" fmla="*/ 10550406 w 12191186"/>
              <a:gd name="connsiteY118" fmla="*/ 573983 h 2073600"/>
              <a:gd name="connsiteX119" fmla="*/ 10554876 w 12191186"/>
              <a:gd name="connsiteY119" fmla="*/ 561666 h 2073600"/>
              <a:gd name="connsiteX120" fmla="*/ 10563595 w 12191186"/>
              <a:gd name="connsiteY120" fmla="*/ 549785 h 2073600"/>
              <a:gd name="connsiteX121" fmla="*/ 10335676 w 12191186"/>
              <a:gd name="connsiteY121" fmla="*/ 257666 h 2073600"/>
              <a:gd name="connsiteX122" fmla="*/ 7536130 w 12191186"/>
              <a:gd name="connsiteY122" fmla="*/ 129808 h 2073600"/>
              <a:gd name="connsiteX123" fmla="*/ 7503538 w 12191186"/>
              <a:gd name="connsiteY123" fmla="*/ 167523 h 2073600"/>
              <a:gd name="connsiteX124" fmla="*/ 7533077 w 12191186"/>
              <a:gd name="connsiteY124" fmla="*/ 468798 h 2073600"/>
              <a:gd name="connsiteX125" fmla="*/ 7569919 w 12191186"/>
              <a:gd name="connsiteY125" fmla="*/ 514142 h 2073600"/>
              <a:gd name="connsiteX126" fmla="*/ 8464915 w 12191186"/>
              <a:gd name="connsiteY126" fmla="*/ 382907 h 2073600"/>
              <a:gd name="connsiteX127" fmla="*/ 8465461 w 12191186"/>
              <a:gd name="connsiteY127" fmla="*/ 379637 h 2073600"/>
              <a:gd name="connsiteX128" fmla="*/ 7429527 w 12191186"/>
              <a:gd name="connsiteY128" fmla="*/ 112914 h 2073600"/>
              <a:gd name="connsiteX129" fmla="*/ 6569303 w 12191186"/>
              <a:gd name="connsiteY129" fmla="*/ 171556 h 2073600"/>
              <a:gd name="connsiteX130" fmla="*/ 7468441 w 12191186"/>
              <a:gd name="connsiteY130" fmla="*/ 494740 h 2073600"/>
              <a:gd name="connsiteX131" fmla="*/ 7516292 w 12191186"/>
              <a:gd name="connsiteY131" fmla="*/ 465854 h 2073600"/>
              <a:gd name="connsiteX132" fmla="*/ 7516618 w 12191186"/>
              <a:gd name="connsiteY132" fmla="*/ 465854 h 2073600"/>
              <a:gd name="connsiteX133" fmla="*/ 7487733 w 12191186"/>
              <a:gd name="connsiteY133" fmla="*/ 171120 h 2073600"/>
              <a:gd name="connsiteX134" fmla="*/ 7483592 w 12191186"/>
              <a:gd name="connsiteY134" fmla="*/ 171556 h 2073600"/>
              <a:gd name="connsiteX135" fmla="*/ 7429093 w 12191186"/>
              <a:gd name="connsiteY135" fmla="*/ 117055 h 2073600"/>
              <a:gd name="connsiteX136" fmla="*/ 7429527 w 12191186"/>
              <a:gd name="connsiteY136" fmla="*/ 112914 h 2073600"/>
              <a:gd name="connsiteX137" fmla="*/ 2438433 w 12191186"/>
              <a:gd name="connsiteY137" fmla="*/ 71603 h 2073600"/>
              <a:gd name="connsiteX138" fmla="*/ 2403880 w 12191186"/>
              <a:gd name="connsiteY138" fmla="*/ 84247 h 2073600"/>
              <a:gd name="connsiteX139" fmla="*/ 2373577 w 12191186"/>
              <a:gd name="connsiteY139" fmla="*/ 75091 h 2073600"/>
              <a:gd name="connsiteX140" fmla="*/ 1607637 w 12191186"/>
              <a:gd name="connsiteY140" fmla="*/ 569514 h 2073600"/>
              <a:gd name="connsiteX141" fmla="*/ 1608181 w 12191186"/>
              <a:gd name="connsiteY141" fmla="*/ 576163 h 2073600"/>
              <a:gd name="connsiteX142" fmla="*/ 1592704 w 12191186"/>
              <a:gd name="connsiteY142" fmla="*/ 612677 h 2073600"/>
              <a:gd name="connsiteX143" fmla="*/ 1807107 w 12191186"/>
              <a:gd name="connsiteY143" fmla="*/ 779012 h 2073600"/>
              <a:gd name="connsiteX144" fmla="*/ 1849399 w 12191186"/>
              <a:gd name="connsiteY144" fmla="*/ 760154 h 2073600"/>
              <a:gd name="connsiteX145" fmla="*/ 1849180 w 12191186"/>
              <a:gd name="connsiteY145" fmla="*/ 760045 h 2073600"/>
              <a:gd name="connsiteX146" fmla="*/ 1901391 w 12191186"/>
              <a:gd name="connsiteY146" fmla="*/ 804517 h 2073600"/>
              <a:gd name="connsiteX147" fmla="*/ 2883914 w 12191186"/>
              <a:gd name="connsiteY147" fmla="*/ 700096 h 2073600"/>
              <a:gd name="connsiteX148" fmla="*/ 2903971 w 12191186"/>
              <a:gd name="connsiteY148" fmla="*/ 663254 h 2073600"/>
              <a:gd name="connsiteX149" fmla="*/ 10230927 w 12191186"/>
              <a:gd name="connsiteY149" fmla="*/ 44135 h 2073600"/>
              <a:gd name="connsiteX150" fmla="*/ 10226567 w 12191186"/>
              <a:gd name="connsiteY150" fmla="*/ 56126 h 2073600"/>
              <a:gd name="connsiteX151" fmla="*/ 10212507 w 12191186"/>
              <a:gd name="connsiteY151" fmla="*/ 73238 h 2073600"/>
              <a:gd name="connsiteX152" fmla="*/ 10344178 w 12191186"/>
              <a:gd name="connsiteY152" fmla="*/ 242079 h 2073600"/>
              <a:gd name="connsiteX153" fmla="*/ 10803829 w 12191186"/>
              <a:gd name="connsiteY153" fmla="*/ 293635 h 2073600"/>
              <a:gd name="connsiteX154" fmla="*/ 10124871 w 12191186"/>
              <a:gd name="connsiteY154" fmla="*/ 40756 h 2073600"/>
              <a:gd name="connsiteX155" fmla="*/ 9736287 w 12191186"/>
              <a:gd name="connsiteY155" fmla="*/ 170357 h 2073600"/>
              <a:gd name="connsiteX156" fmla="*/ 9737814 w 12191186"/>
              <a:gd name="connsiteY156" fmla="*/ 174063 h 2073600"/>
              <a:gd name="connsiteX157" fmla="*/ 10321506 w 12191186"/>
              <a:gd name="connsiteY157" fmla="*/ 239572 h 2073600"/>
              <a:gd name="connsiteX158" fmla="*/ 10198119 w 12191186"/>
              <a:gd name="connsiteY158" fmla="*/ 81414 h 2073600"/>
              <a:gd name="connsiteX159" fmla="*/ 10152992 w 12191186"/>
              <a:gd name="connsiteY159" fmla="*/ 79232 h 2073600"/>
              <a:gd name="connsiteX160" fmla="*/ 10124871 w 12191186"/>
              <a:gd name="connsiteY160" fmla="*/ 40866 h 2073600"/>
              <a:gd name="connsiteX161" fmla="*/ 635420 w 12191186"/>
              <a:gd name="connsiteY161" fmla="*/ 0 h 2073600"/>
              <a:gd name="connsiteX162" fmla="*/ 652460 w 12191186"/>
              <a:gd name="connsiteY162" fmla="*/ 0 h 2073600"/>
              <a:gd name="connsiteX163" fmla="*/ 527776 w 12191186"/>
              <a:gd name="connsiteY163" fmla="*/ 480570 h 2073600"/>
              <a:gd name="connsiteX164" fmla="*/ 549467 w 12191186"/>
              <a:gd name="connsiteY164" fmla="*/ 496484 h 2073600"/>
              <a:gd name="connsiteX165" fmla="*/ 1145203 w 12191186"/>
              <a:gd name="connsiteY165" fmla="*/ 0 h 2073600"/>
              <a:gd name="connsiteX166" fmla="*/ 1170630 w 12191186"/>
              <a:gd name="connsiteY166" fmla="*/ 0 h 2073600"/>
              <a:gd name="connsiteX167" fmla="*/ 557861 w 12191186"/>
              <a:gd name="connsiteY167" fmla="*/ 510654 h 2073600"/>
              <a:gd name="connsiteX168" fmla="*/ 561894 w 12191186"/>
              <a:gd name="connsiteY168" fmla="*/ 532562 h 2073600"/>
              <a:gd name="connsiteX169" fmla="*/ 561473 w 12191186"/>
              <a:gd name="connsiteY169" fmla="*/ 535506 h 2073600"/>
              <a:gd name="connsiteX170" fmla="*/ 561458 w 12191186"/>
              <a:gd name="connsiteY170" fmla="*/ 535506 h 2073600"/>
              <a:gd name="connsiteX171" fmla="*/ 561458 w 12191186"/>
              <a:gd name="connsiteY171" fmla="*/ 535614 h 2073600"/>
              <a:gd name="connsiteX172" fmla="*/ 561473 w 12191186"/>
              <a:gd name="connsiteY172" fmla="*/ 535506 h 2073600"/>
              <a:gd name="connsiteX173" fmla="*/ 1500381 w 12191186"/>
              <a:gd name="connsiteY173" fmla="*/ 564826 h 2073600"/>
              <a:gd name="connsiteX174" fmla="*/ 1537005 w 12191186"/>
              <a:gd name="connsiteY174" fmla="*/ 523080 h 2073600"/>
              <a:gd name="connsiteX175" fmla="*/ 1450978 w 12191186"/>
              <a:gd name="connsiteY175" fmla="*/ 0 h 2073600"/>
              <a:gd name="connsiteX176" fmla="*/ 1467804 w 12191186"/>
              <a:gd name="connsiteY176" fmla="*/ 0 h 2073600"/>
              <a:gd name="connsiteX177" fmla="*/ 1553355 w 12191186"/>
              <a:gd name="connsiteY177" fmla="*/ 520355 h 2073600"/>
              <a:gd name="connsiteX178" fmla="*/ 1555224 w 12191186"/>
              <a:gd name="connsiteY178" fmla="*/ 520251 h 2073600"/>
              <a:gd name="connsiteX179" fmla="*/ 1584475 w 12191186"/>
              <a:gd name="connsiteY179" fmla="*/ 529702 h 2073600"/>
              <a:gd name="connsiteX180" fmla="*/ 1603604 w 12191186"/>
              <a:gd name="connsiteY180" fmla="*/ 552729 h 2073600"/>
              <a:gd name="connsiteX181" fmla="*/ 2361588 w 12191186"/>
              <a:gd name="connsiteY181" fmla="*/ 63428 h 2073600"/>
              <a:gd name="connsiteX182" fmla="*/ 2349598 w 12191186"/>
              <a:gd name="connsiteY182" fmla="*/ 29747 h 2073600"/>
              <a:gd name="connsiteX183" fmla="*/ 2350578 w 12191186"/>
              <a:gd name="connsiteY183" fmla="*/ 20482 h 2073600"/>
              <a:gd name="connsiteX184" fmla="*/ 2269788 w 12191186"/>
              <a:gd name="connsiteY184" fmla="*/ 0 h 2073600"/>
              <a:gd name="connsiteX185" fmla="*/ 2336071 w 12191186"/>
              <a:gd name="connsiteY185" fmla="*/ 0 h 2073600"/>
              <a:gd name="connsiteX186" fmla="*/ 2355810 w 12191186"/>
              <a:gd name="connsiteY186" fmla="*/ 5004 h 2073600"/>
              <a:gd name="connsiteX187" fmla="*/ 2359283 w 12191186"/>
              <a:gd name="connsiteY187" fmla="*/ 0 h 2073600"/>
              <a:gd name="connsiteX188" fmla="*/ 2448773 w 12191186"/>
              <a:gd name="connsiteY188" fmla="*/ 0 h 2073600"/>
              <a:gd name="connsiteX189" fmla="*/ 2454347 w 12191186"/>
              <a:gd name="connsiteY189" fmla="*/ 8602 h 2073600"/>
              <a:gd name="connsiteX190" fmla="*/ 2496127 w 12191186"/>
              <a:gd name="connsiteY190" fmla="*/ 0 h 2073600"/>
              <a:gd name="connsiteX191" fmla="*/ 2577729 w 12191186"/>
              <a:gd name="connsiteY191" fmla="*/ 0 h 2073600"/>
              <a:gd name="connsiteX192" fmla="*/ 2458161 w 12191186"/>
              <a:gd name="connsiteY192" fmla="*/ 24624 h 2073600"/>
              <a:gd name="connsiteX193" fmla="*/ 2458706 w 12191186"/>
              <a:gd name="connsiteY193" fmla="*/ 29747 h 2073600"/>
              <a:gd name="connsiteX194" fmla="*/ 2449878 w 12191186"/>
              <a:gd name="connsiteY194" fmla="*/ 59286 h 2073600"/>
              <a:gd name="connsiteX195" fmla="*/ 2918467 w 12191186"/>
              <a:gd name="connsiteY195" fmla="*/ 654752 h 2073600"/>
              <a:gd name="connsiteX196" fmla="*/ 2939613 w 12191186"/>
              <a:gd name="connsiteY196" fmla="*/ 651045 h 2073600"/>
              <a:gd name="connsiteX197" fmla="*/ 2959124 w 12191186"/>
              <a:gd name="connsiteY197" fmla="*/ 655297 h 2073600"/>
              <a:gd name="connsiteX198" fmla="*/ 3362109 w 12191186"/>
              <a:gd name="connsiteY198" fmla="*/ 0 h 2073600"/>
              <a:gd name="connsiteX199" fmla="*/ 3381136 w 12191186"/>
              <a:gd name="connsiteY199" fmla="*/ 0 h 2073600"/>
              <a:gd name="connsiteX200" fmla="*/ 2972859 w 12191186"/>
              <a:gd name="connsiteY200" fmla="*/ 664016 h 2073600"/>
              <a:gd name="connsiteX201" fmla="*/ 2992369 w 12191186"/>
              <a:gd name="connsiteY201" fmla="*/ 704782 h 2073600"/>
              <a:gd name="connsiteX202" fmla="*/ 3496710 w 12191186"/>
              <a:gd name="connsiteY202" fmla="*/ 961695 h 2073600"/>
              <a:gd name="connsiteX203" fmla="*/ 3549794 w 12191186"/>
              <a:gd name="connsiteY203" fmla="*/ 923653 h 2073600"/>
              <a:gd name="connsiteX204" fmla="*/ 3549685 w 12191186"/>
              <a:gd name="connsiteY204" fmla="*/ 923545 h 2073600"/>
              <a:gd name="connsiteX205" fmla="*/ 3576389 w 12191186"/>
              <a:gd name="connsiteY205" fmla="*/ 931611 h 2073600"/>
              <a:gd name="connsiteX206" fmla="*/ 4090541 w 12191186"/>
              <a:gd name="connsiteY206" fmla="*/ 188996 h 2073600"/>
              <a:gd name="connsiteX207" fmla="*/ 4082475 w 12191186"/>
              <a:gd name="connsiteY207" fmla="*/ 159239 h 2073600"/>
              <a:gd name="connsiteX208" fmla="*/ 4090105 w 12191186"/>
              <a:gd name="connsiteY208" fmla="*/ 133298 h 2073600"/>
              <a:gd name="connsiteX209" fmla="*/ 3814840 w 12191186"/>
              <a:gd name="connsiteY209" fmla="*/ 0 h 2073600"/>
              <a:gd name="connsiteX210" fmla="*/ 3852846 w 12191186"/>
              <a:gd name="connsiteY210" fmla="*/ 0 h 2073600"/>
              <a:gd name="connsiteX211" fmla="*/ 4100896 w 12191186"/>
              <a:gd name="connsiteY211" fmla="*/ 120107 h 2073600"/>
              <a:gd name="connsiteX212" fmla="*/ 4138609 w 12191186"/>
              <a:gd name="connsiteY212" fmla="*/ 106047 h 2073600"/>
              <a:gd name="connsiteX213" fmla="*/ 4138609 w 12191186"/>
              <a:gd name="connsiteY213" fmla="*/ 105938 h 2073600"/>
              <a:gd name="connsiteX214" fmla="*/ 4146021 w 12191186"/>
              <a:gd name="connsiteY214" fmla="*/ 106919 h 2073600"/>
              <a:gd name="connsiteX215" fmla="*/ 4180389 w 12191186"/>
              <a:gd name="connsiteY215" fmla="*/ 0 h 2073600"/>
              <a:gd name="connsiteX216" fmla="*/ 4197615 w 12191186"/>
              <a:gd name="connsiteY216" fmla="*/ 0 h 2073600"/>
              <a:gd name="connsiteX217" fmla="*/ 4161608 w 12191186"/>
              <a:gd name="connsiteY217" fmla="*/ 112042 h 2073600"/>
              <a:gd name="connsiteX218" fmla="*/ 4161500 w 12191186"/>
              <a:gd name="connsiteY218" fmla="*/ 111932 h 2073600"/>
              <a:gd name="connsiteX219" fmla="*/ 4188423 w 12191186"/>
              <a:gd name="connsiteY219" fmla="*/ 142453 h 2073600"/>
              <a:gd name="connsiteX220" fmla="*/ 4977253 w 12191186"/>
              <a:gd name="connsiteY220" fmla="*/ 43808 h 2073600"/>
              <a:gd name="connsiteX221" fmla="*/ 4991860 w 12191186"/>
              <a:gd name="connsiteY221" fmla="*/ 13615 h 2073600"/>
              <a:gd name="connsiteX222" fmla="*/ 4981974 w 12191186"/>
              <a:gd name="connsiteY222" fmla="*/ 0 h 2073600"/>
              <a:gd name="connsiteX223" fmla="*/ 5002019 w 12191186"/>
              <a:gd name="connsiteY223" fmla="*/ 0 h 2073600"/>
              <a:gd name="connsiteX224" fmla="*/ 5004941 w 12191186"/>
              <a:gd name="connsiteY224" fmla="*/ 4023 h 2073600"/>
              <a:gd name="connsiteX225" fmla="*/ 5020138 w 12191186"/>
              <a:gd name="connsiteY225" fmla="*/ 0 h 2073600"/>
              <a:gd name="connsiteX226" fmla="*/ 5063718 w 12191186"/>
              <a:gd name="connsiteY226" fmla="*/ 0 h 2073600"/>
              <a:gd name="connsiteX227" fmla="*/ 5061212 w 12191186"/>
              <a:gd name="connsiteY227" fmla="*/ 6238 h 2073600"/>
              <a:gd name="connsiteX228" fmla="*/ 5061182 w 12191186"/>
              <a:gd name="connsiteY228" fmla="*/ 6204 h 2073600"/>
              <a:gd name="connsiteX229" fmla="*/ 5061182 w 12191186"/>
              <a:gd name="connsiteY229" fmla="*/ 6312 h 2073600"/>
              <a:gd name="connsiteX230" fmla="*/ 5061212 w 12191186"/>
              <a:gd name="connsiteY230" fmla="*/ 6238 h 2073600"/>
              <a:gd name="connsiteX231" fmla="*/ 5079276 w 12191186"/>
              <a:gd name="connsiteY231" fmla="*/ 27022 h 2073600"/>
              <a:gd name="connsiteX232" fmla="*/ 5136267 w 12191186"/>
              <a:gd name="connsiteY232" fmla="*/ 0 h 2073600"/>
              <a:gd name="connsiteX233" fmla="*/ 5174806 w 12191186"/>
              <a:gd name="connsiteY233" fmla="*/ 0 h 2073600"/>
              <a:gd name="connsiteX234" fmla="*/ 5084726 w 12191186"/>
              <a:gd name="connsiteY234" fmla="*/ 42719 h 2073600"/>
              <a:gd name="connsiteX235" fmla="*/ 5085600 w 12191186"/>
              <a:gd name="connsiteY235" fmla="*/ 51656 h 2073600"/>
              <a:gd name="connsiteX236" fmla="*/ 5081784 w 12191186"/>
              <a:gd name="connsiteY236" fmla="*/ 71386 h 2073600"/>
              <a:gd name="connsiteX237" fmla="*/ 5610324 w 12191186"/>
              <a:gd name="connsiteY237" fmla="*/ 486674 h 2073600"/>
              <a:gd name="connsiteX238" fmla="*/ 5641497 w 12191186"/>
              <a:gd name="connsiteY238" fmla="*/ 476755 h 2073600"/>
              <a:gd name="connsiteX239" fmla="*/ 5686187 w 12191186"/>
              <a:gd name="connsiteY239" fmla="*/ 500190 h 2073600"/>
              <a:gd name="connsiteX240" fmla="*/ 5686295 w 12191186"/>
              <a:gd name="connsiteY240" fmla="*/ 500190 h 2073600"/>
              <a:gd name="connsiteX241" fmla="*/ 6460085 w 12191186"/>
              <a:gd name="connsiteY241" fmla="*/ 171338 h 2073600"/>
              <a:gd name="connsiteX242" fmla="*/ 6458995 w 12191186"/>
              <a:gd name="connsiteY242" fmla="*/ 160656 h 2073600"/>
              <a:gd name="connsiteX243" fmla="*/ 6484828 w 12191186"/>
              <a:gd name="connsiteY243" fmla="*/ 114440 h 2073600"/>
              <a:gd name="connsiteX244" fmla="*/ 6415755 w 12191186"/>
              <a:gd name="connsiteY244" fmla="*/ 0 h 2073600"/>
              <a:gd name="connsiteX245" fmla="*/ 6434766 w 12191186"/>
              <a:gd name="connsiteY245" fmla="*/ 0 h 2073600"/>
              <a:gd name="connsiteX246" fmla="*/ 6499870 w 12191186"/>
              <a:gd name="connsiteY246" fmla="*/ 107900 h 2073600"/>
              <a:gd name="connsiteX247" fmla="*/ 6513386 w 12191186"/>
              <a:gd name="connsiteY247" fmla="*/ 106047 h 2073600"/>
              <a:gd name="connsiteX248" fmla="*/ 6548375 w 12191186"/>
              <a:gd name="connsiteY248" fmla="*/ 119126 h 2073600"/>
              <a:gd name="connsiteX249" fmla="*/ 6746945 w 12191186"/>
              <a:gd name="connsiteY249" fmla="*/ 0 h 2073600"/>
              <a:gd name="connsiteX250" fmla="*/ 6778549 w 12191186"/>
              <a:gd name="connsiteY250" fmla="*/ 0 h 2073600"/>
              <a:gd name="connsiteX251" fmla="*/ 6559275 w 12191186"/>
              <a:gd name="connsiteY251" fmla="*/ 131553 h 2073600"/>
              <a:gd name="connsiteX252" fmla="*/ 6559275 w 12191186"/>
              <a:gd name="connsiteY252" fmla="*/ 131663 h 2073600"/>
              <a:gd name="connsiteX253" fmla="*/ 6567232 w 12191186"/>
              <a:gd name="connsiteY253" fmla="*/ 155315 h 2073600"/>
              <a:gd name="connsiteX254" fmla="*/ 7433015 w 12191186"/>
              <a:gd name="connsiteY254" fmla="*/ 96237 h 2073600"/>
              <a:gd name="connsiteX255" fmla="*/ 7469422 w 12191186"/>
              <a:gd name="connsiteY255" fmla="*/ 64519 h 2073600"/>
              <a:gd name="connsiteX256" fmla="*/ 7468028 w 12191186"/>
              <a:gd name="connsiteY256" fmla="*/ 0 h 2073600"/>
              <a:gd name="connsiteX257" fmla="*/ 7484404 w 12191186"/>
              <a:gd name="connsiteY257" fmla="*/ 0 h 2073600"/>
              <a:gd name="connsiteX258" fmla="*/ 7485772 w 12191186"/>
              <a:gd name="connsiteY258" fmla="*/ 62883 h 2073600"/>
              <a:gd name="connsiteX259" fmla="*/ 7485772 w 12191186"/>
              <a:gd name="connsiteY259" fmla="*/ 62992 h 2073600"/>
              <a:gd name="connsiteX260" fmla="*/ 7528172 w 12191186"/>
              <a:gd name="connsiteY260" fmla="*/ 86208 h 2073600"/>
              <a:gd name="connsiteX261" fmla="*/ 7679504 w 12191186"/>
              <a:gd name="connsiteY261" fmla="*/ 0 h 2073600"/>
              <a:gd name="connsiteX262" fmla="*/ 7712331 w 12191186"/>
              <a:gd name="connsiteY262" fmla="*/ 0 h 2073600"/>
              <a:gd name="connsiteX263" fmla="*/ 7535149 w 12191186"/>
              <a:gd name="connsiteY263" fmla="*/ 100924 h 2073600"/>
              <a:gd name="connsiteX264" fmla="*/ 7537546 w 12191186"/>
              <a:gd name="connsiteY264" fmla="*/ 113350 h 2073600"/>
              <a:gd name="connsiteX265" fmla="*/ 7537546 w 12191186"/>
              <a:gd name="connsiteY265" fmla="*/ 113459 h 2073600"/>
              <a:gd name="connsiteX266" fmla="*/ 8470692 w 12191186"/>
              <a:gd name="connsiteY266" fmla="*/ 364267 h 2073600"/>
              <a:gd name="connsiteX267" fmla="*/ 8508406 w 12191186"/>
              <a:gd name="connsiteY267" fmla="*/ 336473 h 2073600"/>
              <a:gd name="connsiteX268" fmla="*/ 8439106 w 12191186"/>
              <a:gd name="connsiteY268" fmla="*/ 0 h 2073600"/>
              <a:gd name="connsiteX269" fmla="*/ 8455766 w 12191186"/>
              <a:gd name="connsiteY269" fmla="*/ 0 h 2073600"/>
              <a:gd name="connsiteX270" fmla="*/ 8524865 w 12191186"/>
              <a:gd name="connsiteY270" fmla="*/ 335600 h 2073600"/>
              <a:gd name="connsiteX271" fmla="*/ 8544049 w 12191186"/>
              <a:gd name="connsiteY271" fmla="*/ 341269 h 2073600"/>
              <a:gd name="connsiteX272" fmla="*/ 8544049 w 12191186"/>
              <a:gd name="connsiteY272" fmla="*/ 341159 h 2073600"/>
              <a:gd name="connsiteX273" fmla="*/ 8563668 w 12191186"/>
              <a:gd name="connsiteY273" fmla="*/ 358926 h 2073600"/>
              <a:gd name="connsiteX274" fmla="*/ 9633283 w 12191186"/>
              <a:gd name="connsiteY274" fmla="*/ 195972 h 2073600"/>
              <a:gd name="connsiteX275" fmla="*/ 9636116 w 12191186"/>
              <a:gd name="connsiteY275" fmla="*/ 177006 h 2073600"/>
              <a:gd name="connsiteX276" fmla="*/ 9464257 w 12191186"/>
              <a:gd name="connsiteY276" fmla="*/ 0 h 2073600"/>
              <a:gd name="connsiteX277" fmla="*/ 9487127 w 12191186"/>
              <a:gd name="connsiteY277" fmla="*/ 0 h 2073600"/>
              <a:gd name="connsiteX278" fmla="*/ 9644183 w 12191186"/>
              <a:gd name="connsiteY278" fmla="*/ 161746 h 2073600"/>
              <a:gd name="connsiteX279" fmla="*/ 9712743 w 12191186"/>
              <a:gd name="connsiteY279" fmla="*/ 146159 h 2073600"/>
              <a:gd name="connsiteX280" fmla="*/ 9726260 w 12191186"/>
              <a:gd name="connsiteY280" fmla="*/ 156515 h 2073600"/>
              <a:gd name="connsiteX281" fmla="*/ 10124435 w 12191186"/>
              <a:gd name="connsiteY281" fmla="*/ 23862 h 2073600"/>
              <a:gd name="connsiteX282" fmla="*/ 10124653 w 12191186"/>
              <a:gd name="connsiteY282" fmla="*/ 22771 h 2073600"/>
              <a:gd name="connsiteX283" fmla="*/ 10078284 w 12191186"/>
              <a:gd name="connsiteY283" fmla="*/ 0 h 2073600"/>
              <a:gd name="connsiteX284" fmla="*/ 10115593 w 12191186"/>
              <a:gd name="connsiteY284" fmla="*/ 0 h 2073600"/>
              <a:gd name="connsiteX285" fmla="*/ 10129558 w 12191186"/>
              <a:gd name="connsiteY285" fmla="*/ 6858 h 2073600"/>
              <a:gd name="connsiteX286" fmla="*/ 10129994 w 12191186"/>
              <a:gd name="connsiteY286" fmla="*/ 5658 h 2073600"/>
              <a:gd name="connsiteX287" fmla="*/ 10134552 w 12191186"/>
              <a:gd name="connsiteY287" fmla="*/ 0 h 2073600"/>
              <a:gd name="connsiteX288" fmla="*/ 10221311 w 12191186"/>
              <a:gd name="connsiteY288" fmla="*/ 0 h 2073600"/>
              <a:gd name="connsiteX289" fmla="*/ 10232345 w 12191186"/>
              <a:gd name="connsiteY289" fmla="*/ 27022 h 2073600"/>
              <a:gd name="connsiteX290" fmla="*/ 10820508 w 12191186"/>
              <a:gd name="connsiteY290" fmla="*/ 283171 h 2073600"/>
              <a:gd name="connsiteX291" fmla="*/ 10839909 w 12191186"/>
              <a:gd name="connsiteY291" fmla="*/ 266167 h 2073600"/>
              <a:gd name="connsiteX292" fmla="*/ 10746192 w 12191186"/>
              <a:gd name="connsiteY292" fmla="*/ 0 h 2073600"/>
              <a:gd name="connsiteX293" fmla="*/ 10763641 w 12191186"/>
              <a:gd name="connsiteY293" fmla="*/ 0 h 2073600"/>
              <a:gd name="connsiteX294" fmla="*/ 10855496 w 12191186"/>
              <a:gd name="connsiteY294" fmla="*/ 260935 h 2073600"/>
              <a:gd name="connsiteX295" fmla="*/ 10890158 w 12191186"/>
              <a:gd name="connsiteY295" fmla="*/ 266059 h 2073600"/>
              <a:gd name="connsiteX296" fmla="*/ 10910431 w 12191186"/>
              <a:gd name="connsiteY296" fmla="*/ 284698 h 2073600"/>
              <a:gd name="connsiteX297" fmla="*/ 11355912 w 12191186"/>
              <a:gd name="connsiteY297" fmla="*/ 228454 h 2073600"/>
              <a:gd name="connsiteX298" fmla="*/ 11361799 w 12191186"/>
              <a:gd name="connsiteY298" fmla="*/ 202075 h 2073600"/>
              <a:gd name="connsiteX299" fmla="*/ 11397880 w 12191186"/>
              <a:gd name="connsiteY299" fmla="*/ 174391 h 2073600"/>
              <a:gd name="connsiteX300" fmla="*/ 11398495 w 12191186"/>
              <a:gd name="connsiteY300" fmla="*/ 0 h 2073600"/>
              <a:gd name="connsiteX301" fmla="*/ 11414734 w 12191186"/>
              <a:gd name="connsiteY301" fmla="*/ 0 h 2073600"/>
              <a:gd name="connsiteX302" fmla="*/ 11414120 w 12191186"/>
              <a:gd name="connsiteY302" fmla="*/ 172755 h 2073600"/>
              <a:gd name="connsiteX303" fmla="*/ 11435156 w 12191186"/>
              <a:gd name="connsiteY303" fmla="*/ 178750 h 2073600"/>
              <a:gd name="connsiteX304" fmla="*/ 11464150 w 12191186"/>
              <a:gd name="connsiteY304" fmla="*/ 223439 h 2073600"/>
              <a:gd name="connsiteX305" fmla="*/ 12109102 w 12191186"/>
              <a:gd name="connsiteY305" fmla="*/ 214830 h 2073600"/>
              <a:gd name="connsiteX306" fmla="*/ 12113788 w 12191186"/>
              <a:gd name="connsiteY306" fmla="*/ 201639 h 2073600"/>
              <a:gd name="connsiteX307" fmla="*/ 12129701 w 12191186"/>
              <a:gd name="connsiteY307" fmla="*/ 183219 h 2073600"/>
              <a:gd name="connsiteX308" fmla="*/ 11919288 w 12191186"/>
              <a:gd name="connsiteY308" fmla="*/ 25951 h 2073600"/>
              <a:gd name="connsiteX309" fmla="*/ 11884135 w 12191186"/>
              <a:gd name="connsiteY309" fmla="*/ 0 h 2073600"/>
              <a:gd name="connsiteX310" fmla="*/ 11911844 w 12191186"/>
              <a:gd name="connsiteY310" fmla="*/ 0 h 2073600"/>
              <a:gd name="connsiteX311" fmla="*/ 12001391 w 12191186"/>
              <a:gd name="connsiteY311" fmla="*/ 66484 h 2073600"/>
              <a:gd name="connsiteX312" fmla="*/ 12145289 w 12191186"/>
              <a:gd name="connsiteY312" fmla="*/ 175153 h 2073600"/>
              <a:gd name="connsiteX313" fmla="*/ 12187472 w 12191186"/>
              <a:gd name="connsiteY313" fmla="*/ 178532 h 2073600"/>
              <a:gd name="connsiteX314" fmla="*/ 12187253 w 12191186"/>
              <a:gd name="connsiteY314" fmla="*/ 179186 h 2073600"/>
              <a:gd name="connsiteX315" fmla="*/ 12191186 w 12191186"/>
              <a:gd name="connsiteY315" fmla="*/ 183876 h 2073600"/>
              <a:gd name="connsiteX316" fmla="*/ 12191186 w 12191186"/>
              <a:gd name="connsiteY316" fmla="*/ 272538 h 2073600"/>
              <a:gd name="connsiteX317" fmla="*/ 12178452 w 12191186"/>
              <a:gd name="connsiteY317" fmla="*/ 279452 h 2073600"/>
              <a:gd name="connsiteX318" fmla="*/ 12136896 w 12191186"/>
              <a:gd name="connsiteY318" fmla="*/ 275759 h 2073600"/>
              <a:gd name="connsiteX319" fmla="*/ 12136243 w 12191186"/>
              <a:gd name="connsiteY319" fmla="*/ 275323 h 2073600"/>
              <a:gd name="connsiteX320" fmla="*/ 11310896 w 12191186"/>
              <a:gd name="connsiteY320" fmla="*/ 1055979 h 2073600"/>
              <a:gd name="connsiteX321" fmla="*/ 11331496 w 12191186"/>
              <a:gd name="connsiteY321" fmla="*/ 1086390 h 2073600"/>
              <a:gd name="connsiteX322" fmla="*/ 12187908 w 12191186"/>
              <a:gd name="connsiteY322" fmla="*/ 858254 h 2073600"/>
              <a:gd name="connsiteX323" fmla="*/ 12191186 w 12191186"/>
              <a:gd name="connsiteY323" fmla="*/ 870442 h 2073600"/>
              <a:gd name="connsiteX324" fmla="*/ 12191186 w 12191186"/>
              <a:gd name="connsiteY324" fmla="*/ 874319 h 2073600"/>
              <a:gd name="connsiteX325" fmla="*/ 11333242 w 12191186"/>
              <a:gd name="connsiteY325" fmla="*/ 1102959 h 2073600"/>
              <a:gd name="connsiteX326" fmla="*/ 11329971 w 12191186"/>
              <a:gd name="connsiteY326" fmla="*/ 1118109 h 2073600"/>
              <a:gd name="connsiteX327" fmla="*/ 12191186 w 12191186"/>
              <a:gd name="connsiteY327" fmla="*/ 1655163 h 2073600"/>
              <a:gd name="connsiteX328" fmla="*/ 12191186 w 12191186"/>
              <a:gd name="connsiteY328" fmla="*/ 1666818 h 2073600"/>
              <a:gd name="connsiteX329" fmla="*/ 12187799 w 12191186"/>
              <a:gd name="connsiteY329" fmla="*/ 1672263 h 2073600"/>
              <a:gd name="connsiteX330" fmla="*/ 11322232 w 12191186"/>
              <a:gd name="connsiteY330" fmla="*/ 1132606 h 2073600"/>
              <a:gd name="connsiteX331" fmla="*/ 11253671 w 12191186"/>
              <a:gd name="connsiteY331" fmla="*/ 1148193 h 2073600"/>
              <a:gd name="connsiteX332" fmla="*/ 11250621 w 12191186"/>
              <a:gd name="connsiteY332" fmla="*/ 1146122 h 2073600"/>
              <a:gd name="connsiteX333" fmla="*/ 10972780 w 12191186"/>
              <a:gd name="connsiteY333" fmla="*/ 1828460 h 2073600"/>
              <a:gd name="connsiteX334" fmla="*/ 10984225 w 12191186"/>
              <a:gd name="connsiteY334" fmla="*/ 1869989 h 2073600"/>
              <a:gd name="connsiteX335" fmla="*/ 12191186 w 12191186"/>
              <a:gd name="connsiteY335" fmla="*/ 2057453 h 2073600"/>
              <a:gd name="connsiteX336" fmla="*/ 12191186 w 12191186"/>
              <a:gd name="connsiteY336" fmla="*/ 2058113 h 2073600"/>
              <a:gd name="connsiteX337" fmla="*/ 12188780 w 12191186"/>
              <a:gd name="connsiteY337" fmla="*/ 2073600 h 2073600"/>
              <a:gd name="connsiteX338" fmla="*/ 10979537 w 12191186"/>
              <a:gd name="connsiteY338" fmla="*/ 1885794 h 2073600"/>
              <a:gd name="connsiteX339" fmla="*/ 10978775 w 12191186"/>
              <a:gd name="connsiteY339" fmla="*/ 1887757 h 2073600"/>
              <a:gd name="connsiteX340" fmla="*/ 10905309 w 12191186"/>
              <a:gd name="connsiteY340" fmla="*/ 1910863 h 2073600"/>
              <a:gd name="connsiteX341" fmla="*/ 10882201 w 12191186"/>
              <a:gd name="connsiteY341" fmla="*/ 1837397 h 2073600"/>
              <a:gd name="connsiteX342" fmla="*/ 10883728 w 12191186"/>
              <a:gd name="connsiteY342" fmla="*/ 1835001 h 2073600"/>
              <a:gd name="connsiteX343" fmla="*/ 9905236 w 12191186"/>
              <a:gd name="connsiteY343" fmla="*/ 735084 h 2073600"/>
              <a:gd name="connsiteX344" fmla="*/ 9858475 w 12191186"/>
              <a:gd name="connsiteY344" fmla="*/ 733667 h 2073600"/>
              <a:gd name="connsiteX345" fmla="*/ 9832643 w 12191186"/>
              <a:gd name="connsiteY345" fmla="*/ 704020 h 2073600"/>
              <a:gd name="connsiteX346" fmla="*/ 8942552 w 12191186"/>
              <a:gd name="connsiteY346" fmla="*/ 813020 h 2073600"/>
              <a:gd name="connsiteX347" fmla="*/ 8939936 w 12191186"/>
              <a:gd name="connsiteY347" fmla="*/ 819450 h 2073600"/>
              <a:gd name="connsiteX348" fmla="*/ 8866470 w 12191186"/>
              <a:gd name="connsiteY348" fmla="*/ 842557 h 2073600"/>
              <a:gd name="connsiteX349" fmla="*/ 8839329 w 12191186"/>
              <a:gd name="connsiteY349" fmla="*/ 809096 h 2073600"/>
              <a:gd name="connsiteX350" fmla="*/ 7554769 w 12191186"/>
              <a:gd name="connsiteY350" fmla="*/ 558941 h 2073600"/>
              <a:gd name="connsiteX351" fmla="*/ 7516073 w 12191186"/>
              <a:gd name="connsiteY351" fmla="*/ 575073 h 2073600"/>
              <a:gd name="connsiteX352" fmla="*/ 7461574 w 12191186"/>
              <a:gd name="connsiteY352" fmla="*/ 520573 h 2073600"/>
              <a:gd name="connsiteX353" fmla="*/ 7462555 w 12191186"/>
              <a:gd name="connsiteY353" fmla="*/ 510327 h 2073600"/>
              <a:gd name="connsiteX354" fmla="*/ 6561128 w 12191186"/>
              <a:gd name="connsiteY354" fmla="*/ 186380 h 2073600"/>
              <a:gd name="connsiteX355" fmla="*/ 6513276 w 12191186"/>
              <a:gd name="connsiteY355" fmla="*/ 215374 h 2073600"/>
              <a:gd name="connsiteX356" fmla="*/ 6465644 w 12191186"/>
              <a:gd name="connsiteY356" fmla="*/ 186815 h 2073600"/>
              <a:gd name="connsiteX357" fmla="*/ 5693055 w 12191186"/>
              <a:gd name="connsiteY357" fmla="*/ 515122 h 2073600"/>
              <a:gd name="connsiteX358" fmla="*/ 5695780 w 12191186"/>
              <a:gd name="connsiteY358" fmla="*/ 531365 h 2073600"/>
              <a:gd name="connsiteX359" fmla="*/ 5641280 w 12191186"/>
              <a:gd name="connsiteY359" fmla="*/ 585864 h 2073600"/>
              <a:gd name="connsiteX360" fmla="*/ 5586779 w 12191186"/>
              <a:gd name="connsiteY360" fmla="*/ 531365 h 2073600"/>
              <a:gd name="connsiteX361" fmla="*/ 5598224 w 12191186"/>
              <a:gd name="connsiteY361" fmla="*/ 498228 h 2073600"/>
              <a:gd name="connsiteX362" fmla="*/ 5073173 w 12191186"/>
              <a:gd name="connsiteY362" fmla="*/ 85664 h 2073600"/>
              <a:gd name="connsiteX363" fmla="*/ 5030882 w 12191186"/>
              <a:gd name="connsiteY363" fmla="*/ 106266 h 2073600"/>
              <a:gd name="connsiteX364" fmla="*/ 4977253 w 12191186"/>
              <a:gd name="connsiteY364" fmla="*/ 60595 h 2073600"/>
              <a:gd name="connsiteX365" fmla="*/ 4191256 w 12191186"/>
              <a:gd name="connsiteY365" fmla="*/ 158803 h 2073600"/>
              <a:gd name="connsiteX366" fmla="*/ 4191475 w 12191186"/>
              <a:gd name="connsiteY366" fmla="*/ 162074 h 2073600"/>
              <a:gd name="connsiteX367" fmla="*/ 4135667 w 12191186"/>
              <a:gd name="connsiteY367" fmla="*/ 215155 h 2073600"/>
              <a:gd name="connsiteX368" fmla="*/ 4101659 w 12191186"/>
              <a:gd name="connsiteY368" fmla="*/ 201858 h 2073600"/>
              <a:gd name="connsiteX369" fmla="*/ 3589142 w 12191186"/>
              <a:gd name="connsiteY369" fmla="*/ 942183 h 2073600"/>
              <a:gd name="connsiteX370" fmla="*/ 3602876 w 12191186"/>
              <a:gd name="connsiteY370" fmla="*/ 979571 h 2073600"/>
              <a:gd name="connsiteX371" fmla="*/ 3547068 w 12191186"/>
              <a:gd name="connsiteY371" fmla="*/ 1032653 h 2073600"/>
              <a:gd name="connsiteX372" fmla="*/ 3494094 w 12191186"/>
              <a:gd name="connsiteY372" fmla="*/ 978808 h 2073600"/>
              <a:gd name="connsiteX373" fmla="*/ 2989863 w 12191186"/>
              <a:gd name="connsiteY373" fmla="*/ 721896 h 2073600"/>
              <a:gd name="connsiteX374" fmla="*/ 2936779 w 12191186"/>
              <a:gd name="connsiteY374" fmla="*/ 760154 h 2073600"/>
              <a:gd name="connsiteX375" fmla="*/ 2884460 w 12191186"/>
              <a:gd name="connsiteY375" fmla="*/ 714810 h 2073600"/>
              <a:gd name="connsiteX376" fmla="*/ 1901827 w 12191186"/>
              <a:gd name="connsiteY376" fmla="*/ 822829 h 2073600"/>
              <a:gd name="connsiteX377" fmla="*/ 1860625 w 12191186"/>
              <a:gd name="connsiteY377" fmla="*/ 867519 h 2073600"/>
              <a:gd name="connsiteX378" fmla="*/ 1848200 w 12191186"/>
              <a:gd name="connsiteY378" fmla="*/ 1622451 h 2073600"/>
              <a:gd name="connsiteX379" fmla="*/ 1891799 w 12191186"/>
              <a:gd name="connsiteY379" fmla="*/ 1677059 h 2073600"/>
              <a:gd name="connsiteX380" fmla="*/ 1835991 w 12191186"/>
              <a:gd name="connsiteY380" fmla="*/ 1730142 h 2073600"/>
              <a:gd name="connsiteX381" fmla="*/ 1782908 w 12191186"/>
              <a:gd name="connsiteY381" fmla="*/ 1674335 h 2073600"/>
              <a:gd name="connsiteX382" fmla="*/ 1783780 w 12191186"/>
              <a:gd name="connsiteY382" fmla="*/ 1667577 h 2073600"/>
              <a:gd name="connsiteX383" fmla="*/ 1133270 w 12191186"/>
              <a:gd name="connsiteY383" fmla="*/ 1464838 h 2073600"/>
              <a:gd name="connsiteX384" fmla="*/ 1094793 w 12191186"/>
              <a:gd name="connsiteY384" fmla="*/ 1479443 h 2073600"/>
              <a:gd name="connsiteX385" fmla="*/ 1050649 w 12191186"/>
              <a:gd name="connsiteY385" fmla="*/ 1454810 h 2073600"/>
              <a:gd name="connsiteX386" fmla="*/ 6431 w 12191186"/>
              <a:gd name="connsiteY386" fmla="*/ 1898111 h 2073600"/>
              <a:gd name="connsiteX387" fmla="*/ 0 w 12191186"/>
              <a:gd name="connsiteY387" fmla="*/ 1883069 h 2073600"/>
              <a:gd name="connsiteX388" fmla="*/ 1043890 w 12191186"/>
              <a:gd name="connsiteY388" fmla="*/ 1439658 h 2073600"/>
              <a:gd name="connsiteX389" fmla="*/ 1041601 w 12191186"/>
              <a:gd name="connsiteY389" fmla="*/ 1423416 h 2073600"/>
              <a:gd name="connsiteX390" fmla="*/ 1052066 w 12191186"/>
              <a:gd name="connsiteY390" fmla="*/ 1392788 h 2073600"/>
              <a:gd name="connsiteX391" fmla="*/ 510446 w 12191186"/>
              <a:gd name="connsiteY391" fmla="*/ 585210 h 2073600"/>
              <a:gd name="connsiteX392" fmla="*/ 506195 w 12191186"/>
              <a:gd name="connsiteY392" fmla="*/ 585537 h 2073600"/>
              <a:gd name="connsiteX393" fmla="*/ 477638 w 12191186"/>
              <a:gd name="connsiteY393" fmla="*/ 576490 h 2073600"/>
              <a:gd name="connsiteX394" fmla="*/ 10138 w 12191186"/>
              <a:gd name="connsiteY394" fmla="*/ 803317 h 2073600"/>
              <a:gd name="connsiteX395" fmla="*/ 3052 w 12191186"/>
              <a:gd name="connsiteY395" fmla="*/ 788604 h 2073600"/>
              <a:gd name="connsiteX396" fmla="*/ 464775 w 12191186"/>
              <a:gd name="connsiteY396" fmla="*/ 564609 h 2073600"/>
              <a:gd name="connsiteX397" fmla="*/ 454094 w 12191186"/>
              <a:gd name="connsiteY397" fmla="*/ 541719 h 2073600"/>
              <a:gd name="connsiteX398" fmla="*/ 3707 w 12191186"/>
              <a:gd name="connsiteY398" fmla="*/ 373205 h 2073600"/>
              <a:gd name="connsiteX399" fmla="*/ 9483 w 12191186"/>
              <a:gd name="connsiteY399" fmla="*/ 357945 h 2073600"/>
              <a:gd name="connsiteX400" fmla="*/ 453658 w 12191186"/>
              <a:gd name="connsiteY400" fmla="*/ 524061 h 2073600"/>
              <a:gd name="connsiteX401" fmla="*/ 508811 w 12191186"/>
              <a:gd name="connsiteY401" fmla="*/ 476646 h 2073600"/>
              <a:gd name="connsiteX402" fmla="*/ 511645 w 12191186"/>
              <a:gd name="connsiteY402" fmla="*/ 476974 h 2073600"/>
              <a:gd name="connsiteX403" fmla="*/ 6520 w 12191186"/>
              <a:gd name="connsiteY403" fmla="*/ 0 h 2073600"/>
              <a:gd name="connsiteX404" fmla="*/ 26464 w 12191186"/>
              <a:gd name="connsiteY404" fmla="*/ 0 h 2073600"/>
              <a:gd name="connsiteX405" fmla="*/ 9920 w 12191186"/>
              <a:gd name="connsiteY405" fmla="*/ 7511 h 20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12191186" h="2073600">
                <a:moveTo>
                  <a:pt x="1804055" y="846155"/>
                </a:moveTo>
                <a:lnTo>
                  <a:pt x="1133380" y="1385485"/>
                </a:lnTo>
                <a:cubicBezTo>
                  <a:pt x="1144280" y="1395731"/>
                  <a:pt x="1151037" y="1410228"/>
                  <a:pt x="1150602" y="1426360"/>
                </a:cubicBezTo>
                <a:lnTo>
                  <a:pt x="1143762" y="1450895"/>
                </a:lnTo>
                <a:lnTo>
                  <a:pt x="1143734" y="1450886"/>
                </a:lnTo>
                <a:lnTo>
                  <a:pt x="1143734" y="1450994"/>
                </a:lnTo>
                <a:lnTo>
                  <a:pt x="1143762" y="1450895"/>
                </a:lnTo>
                <a:lnTo>
                  <a:pt x="1788358" y="1651772"/>
                </a:lnTo>
                <a:cubicBezTo>
                  <a:pt x="1795987" y="1636185"/>
                  <a:pt x="1810703" y="1624849"/>
                  <a:pt x="1828362" y="1621905"/>
                </a:cubicBezTo>
                <a:lnTo>
                  <a:pt x="1844275" y="868718"/>
                </a:lnTo>
                <a:cubicBezTo>
                  <a:pt x="1827599" y="867519"/>
                  <a:pt x="1813210" y="858908"/>
                  <a:pt x="1804055" y="846155"/>
                </a:cubicBezTo>
                <a:close/>
                <a:moveTo>
                  <a:pt x="10639896" y="626848"/>
                </a:moveTo>
                <a:cubicBezTo>
                  <a:pt x="10633137" y="633061"/>
                  <a:pt x="10624962" y="637312"/>
                  <a:pt x="10616241" y="639492"/>
                </a:cubicBezTo>
                <a:lnTo>
                  <a:pt x="10924165" y="1808186"/>
                </a:lnTo>
                <a:cubicBezTo>
                  <a:pt x="10934739" y="1806986"/>
                  <a:pt x="10945639" y="1808731"/>
                  <a:pt x="10955775" y="1813962"/>
                </a:cubicBezTo>
                <a:lnTo>
                  <a:pt x="10959832" y="1816632"/>
                </a:lnTo>
                <a:lnTo>
                  <a:pt x="10959808" y="1816689"/>
                </a:lnTo>
                <a:lnTo>
                  <a:pt x="10959918" y="1816689"/>
                </a:lnTo>
                <a:lnTo>
                  <a:pt x="10959832" y="1816632"/>
                </a:lnTo>
                <a:lnTo>
                  <a:pt x="11237540" y="1134676"/>
                </a:lnTo>
                <a:cubicBezTo>
                  <a:pt x="11223588" y="1118327"/>
                  <a:pt x="11220100" y="1094457"/>
                  <a:pt x="11230672" y="1074183"/>
                </a:cubicBezTo>
                <a:cubicBezTo>
                  <a:pt x="11231110" y="1073419"/>
                  <a:pt x="11231654" y="1072875"/>
                  <a:pt x="11232089" y="1072112"/>
                </a:cubicBezTo>
                <a:close/>
                <a:moveTo>
                  <a:pt x="10556947" y="615185"/>
                </a:moveTo>
                <a:lnTo>
                  <a:pt x="9937828" y="690940"/>
                </a:lnTo>
                <a:cubicBezTo>
                  <a:pt x="9937064" y="697480"/>
                  <a:pt x="9935321" y="704020"/>
                  <a:pt x="9932051" y="710232"/>
                </a:cubicBezTo>
                <a:cubicBezTo>
                  <a:pt x="9928782" y="716445"/>
                  <a:pt x="9924420" y="721677"/>
                  <a:pt x="9919407" y="726037"/>
                </a:cubicBezTo>
                <a:lnTo>
                  <a:pt x="9919407" y="726256"/>
                </a:lnTo>
                <a:lnTo>
                  <a:pt x="10894300" y="1822030"/>
                </a:lnTo>
                <a:cubicBezTo>
                  <a:pt x="10898551" y="1818214"/>
                  <a:pt x="10903347" y="1815162"/>
                  <a:pt x="10908470" y="1812873"/>
                </a:cubicBezTo>
                <a:lnTo>
                  <a:pt x="10599783" y="641236"/>
                </a:lnTo>
                <a:cubicBezTo>
                  <a:pt x="10592480" y="640800"/>
                  <a:pt x="10585068" y="638838"/>
                  <a:pt x="10578090" y="635241"/>
                </a:cubicBezTo>
                <a:cubicBezTo>
                  <a:pt x="10569045" y="630445"/>
                  <a:pt x="10561960" y="623360"/>
                  <a:pt x="10556947" y="615185"/>
                </a:cubicBezTo>
                <a:close/>
                <a:moveTo>
                  <a:pt x="557752" y="551856"/>
                </a:moveTo>
                <a:cubicBezTo>
                  <a:pt x="552084" y="565481"/>
                  <a:pt x="541293" y="576381"/>
                  <a:pt x="527668" y="581830"/>
                </a:cubicBezTo>
                <a:lnTo>
                  <a:pt x="1063837" y="1381343"/>
                </a:lnTo>
                <a:cubicBezTo>
                  <a:pt x="1073321" y="1374367"/>
                  <a:pt x="1084874" y="1370226"/>
                  <a:pt x="1097410" y="1370552"/>
                </a:cubicBezTo>
                <a:cubicBezTo>
                  <a:pt x="1106129" y="1370771"/>
                  <a:pt x="1114086" y="1373168"/>
                  <a:pt x="1121281" y="1376983"/>
                </a:cubicBezTo>
                <a:lnTo>
                  <a:pt x="1796533" y="831440"/>
                </a:lnTo>
                <a:cubicBezTo>
                  <a:pt x="1794680" y="825663"/>
                  <a:pt x="1793591" y="819559"/>
                  <a:pt x="1793699" y="813237"/>
                </a:cubicBezTo>
                <a:cubicBezTo>
                  <a:pt x="1793918" y="807024"/>
                  <a:pt x="1795334" y="801247"/>
                  <a:pt x="1797296" y="795797"/>
                </a:cubicBezTo>
                <a:lnTo>
                  <a:pt x="1585946" y="618564"/>
                </a:lnTo>
                <a:cubicBezTo>
                  <a:pt x="1576572" y="625430"/>
                  <a:pt x="1565018" y="629573"/>
                  <a:pt x="1552483" y="629246"/>
                </a:cubicBezTo>
                <a:cubicBezTo>
                  <a:pt x="1525124" y="628592"/>
                  <a:pt x="1503107" y="607772"/>
                  <a:pt x="1499944" y="581285"/>
                </a:cubicBezTo>
                <a:close/>
                <a:moveTo>
                  <a:pt x="1555208" y="520246"/>
                </a:moveTo>
                <a:lnTo>
                  <a:pt x="1555317" y="520246"/>
                </a:lnTo>
                <a:lnTo>
                  <a:pt x="1555224" y="520251"/>
                </a:lnTo>
                <a:close/>
                <a:moveTo>
                  <a:pt x="8569227" y="410374"/>
                </a:moveTo>
                <a:cubicBezTo>
                  <a:pt x="8568574" y="411901"/>
                  <a:pt x="8568246" y="413318"/>
                  <a:pt x="8567485" y="414734"/>
                </a:cubicBezTo>
                <a:cubicBezTo>
                  <a:pt x="8566830" y="415933"/>
                  <a:pt x="8566067" y="416806"/>
                  <a:pt x="8565413" y="417895"/>
                </a:cubicBezTo>
                <a:lnTo>
                  <a:pt x="8851429" y="757648"/>
                </a:lnTo>
                <a:cubicBezTo>
                  <a:pt x="8867669" y="739662"/>
                  <a:pt x="8894374" y="733885"/>
                  <a:pt x="8916937" y="745658"/>
                </a:cubicBezTo>
                <a:cubicBezTo>
                  <a:pt x="8936121" y="755577"/>
                  <a:pt x="8946694" y="775524"/>
                  <a:pt x="8946040" y="795797"/>
                </a:cubicBezTo>
                <a:lnTo>
                  <a:pt x="8946257" y="795688"/>
                </a:lnTo>
                <a:lnTo>
                  <a:pt x="9829699" y="687561"/>
                </a:lnTo>
                <a:cubicBezTo>
                  <a:pt x="9829482" y="683309"/>
                  <a:pt x="9829810" y="679058"/>
                  <a:pt x="9830571" y="674807"/>
                </a:cubicBezTo>
                <a:close/>
                <a:moveTo>
                  <a:pt x="8465678" y="399366"/>
                </a:moveTo>
                <a:lnTo>
                  <a:pt x="7569701" y="530710"/>
                </a:lnTo>
                <a:lnTo>
                  <a:pt x="7565158" y="543905"/>
                </a:lnTo>
                <a:lnTo>
                  <a:pt x="7565123" y="543898"/>
                </a:lnTo>
                <a:lnTo>
                  <a:pt x="7565123" y="544007"/>
                </a:lnTo>
                <a:lnTo>
                  <a:pt x="7565158" y="543905"/>
                </a:lnTo>
                <a:lnTo>
                  <a:pt x="8837477" y="791656"/>
                </a:lnTo>
                <a:cubicBezTo>
                  <a:pt x="8837694" y="784897"/>
                  <a:pt x="8839329" y="778248"/>
                  <a:pt x="8842164" y="771817"/>
                </a:cubicBezTo>
                <a:lnTo>
                  <a:pt x="8554732" y="430538"/>
                </a:lnTo>
                <a:cubicBezTo>
                  <a:pt x="8538381" y="444818"/>
                  <a:pt x="8514293" y="448524"/>
                  <a:pt x="8493909" y="437842"/>
                </a:cubicBezTo>
                <a:cubicBezTo>
                  <a:pt x="8478432" y="429777"/>
                  <a:pt x="8468621" y="415279"/>
                  <a:pt x="8465678" y="399366"/>
                </a:cubicBezTo>
                <a:close/>
                <a:moveTo>
                  <a:pt x="10358349" y="260064"/>
                </a:moveTo>
                <a:lnTo>
                  <a:pt x="10576238" y="539430"/>
                </a:lnTo>
                <a:cubicBezTo>
                  <a:pt x="10591825" y="530710"/>
                  <a:pt x="10611336" y="529620"/>
                  <a:pt x="10628340" y="538449"/>
                </a:cubicBezTo>
                <a:cubicBezTo>
                  <a:pt x="10632483" y="540630"/>
                  <a:pt x="10636080" y="543354"/>
                  <a:pt x="10639458" y="546406"/>
                </a:cubicBezTo>
                <a:lnTo>
                  <a:pt x="10829880" y="355983"/>
                </a:lnTo>
                <a:lnTo>
                  <a:pt x="10829880" y="355874"/>
                </a:lnTo>
                <a:cubicBezTo>
                  <a:pt x="10816474" y="344647"/>
                  <a:pt x="10809498" y="327753"/>
                  <a:pt x="10810588" y="310749"/>
                </a:cubicBezTo>
                <a:close/>
                <a:moveTo>
                  <a:pt x="12112916" y="249490"/>
                </a:moveTo>
                <a:lnTo>
                  <a:pt x="10652975" y="608427"/>
                </a:lnTo>
                <a:cubicBezTo>
                  <a:pt x="10652429" y="609517"/>
                  <a:pt x="10652103" y="610825"/>
                  <a:pt x="10651557" y="611915"/>
                </a:cubicBezTo>
                <a:cubicBezTo>
                  <a:pt x="10651121" y="612677"/>
                  <a:pt x="10650576" y="613222"/>
                  <a:pt x="10650140" y="613986"/>
                </a:cubicBezTo>
                <a:lnTo>
                  <a:pt x="11242336" y="1059249"/>
                </a:lnTo>
                <a:cubicBezTo>
                  <a:pt x="11249476" y="1052764"/>
                  <a:pt x="11258113" y="1048322"/>
                  <a:pt x="11267323" y="1046265"/>
                </a:cubicBezTo>
                <a:lnTo>
                  <a:pt x="11295642" y="1047582"/>
                </a:lnTo>
                <a:lnTo>
                  <a:pt x="11295637" y="1047587"/>
                </a:lnTo>
                <a:lnTo>
                  <a:pt x="11295746" y="1047587"/>
                </a:lnTo>
                <a:lnTo>
                  <a:pt x="11295642" y="1047582"/>
                </a:lnTo>
                <a:lnTo>
                  <a:pt x="12123272" y="264750"/>
                </a:lnTo>
                <a:cubicBezTo>
                  <a:pt x="12118911" y="260173"/>
                  <a:pt x="12115424" y="255050"/>
                  <a:pt x="12112916" y="249490"/>
                </a:cubicBezTo>
                <a:close/>
                <a:moveTo>
                  <a:pt x="9722008" y="236738"/>
                </a:moveTo>
                <a:cubicBezTo>
                  <a:pt x="9716886" y="240879"/>
                  <a:pt x="9710999" y="244041"/>
                  <a:pt x="9704786" y="246112"/>
                </a:cubicBezTo>
                <a:lnTo>
                  <a:pt x="9875044" y="631317"/>
                </a:lnTo>
                <a:cubicBezTo>
                  <a:pt x="9886271" y="629573"/>
                  <a:pt x="9898043" y="630989"/>
                  <a:pt x="9908834" y="636657"/>
                </a:cubicBezTo>
                <a:cubicBezTo>
                  <a:pt x="9924093" y="644615"/>
                  <a:pt x="9933685" y="658785"/>
                  <a:pt x="9936847" y="674480"/>
                </a:cubicBezTo>
                <a:lnTo>
                  <a:pt x="10550406" y="599381"/>
                </a:lnTo>
                <a:cubicBezTo>
                  <a:pt x="10549752" y="596654"/>
                  <a:pt x="10549207" y="593930"/>
                  <a:pt x="10548989" y="591096"/>
                </a:cubicBezTo>
                <a:close/>
                <a:moveTo>
                  <a:pt x="12108010" y="231288"/>
                </a:moveTo>
                <a:lnTo>
                  <a:pt x="11462951" y="239898"/>
                </a:lnTo>
                <a:cubicBezTo>
                  <a:pt x="11461972" y="244150"/>
                  <a:pt x="11460554" y="248291"/>
                  <a:pt x="11458483" y="252325"/>
                </a:cubicBezTo>
                <a:cubicBezTo>
                  <a:pt x="11444639" y="279030"/>
                  <a:pt x="11411721" y="289385"/>
                  <a:pt x="11385016" y="275432"/>
                </a:cubicBezTo>
                <a:cubicBezTo>
                  <a:pt x="11372046" y="268675"/>
                  <a:pt x="11362999" y="257338"/>
                  <a:pt x="11358638" y="244477"/>
                </a:cubicBezTo>
                <a:lnTo>
                  <a:pt x="10917517" y="300175"/>
                </a:lnTo>
                <a:cubicBezTo>
                  <a:pt x="10920895" y="312819"/>
                  <a:pt x="10919915" y="326771"/>
                  <a:pt x="10913375" y="339415"/>
                </a:cubicBezTo>
                <a:cubicBezTo>
                  <a:pt x="10900295" y="364595"/>
                  <a:pt x="10870320" y="374950"/>
                  <a:pt x="10844596" y="364486"/>
                </a:cubicBezTo>
                <a:lnTo>
                  <a:pt x="10650032" y="559050"/>
                </a:lnTo>
                <a:cubicBezTo>
                  <a:pt x="10655591" y="568533"/>
                  <a:pt x="10658316" y="579432"/>
                  <a:pt x="10657552" y="590442"/>
                </a:cubicBezTo>
                <a:lnTo>
                  <a:pt x="10657552" y="590333"/>
                </a:lnTo>
                <a:lnTo>
                  <a:pt x="12108229" y="233686"/>
                </a:lnTo>
                <a:cubicBezTo>
                  <a:pt x="12108010" y="232923"/>
                  <a:pt x="12108010" y="232160"/>
                  <a:pt x="12108010" y="231288"/>
                </a:cubicBezTo>
                <a:close/>
                <a:moveTo>
                  <a:pt x="9636225" y="211995"/>
                </a:moveTo>
                <a:lnTo>
                  <a:pt x="8571190" y="374295"/>
                </a:lnTo>
                <a:cubicBezTo>
                  <a:pt x="8573152" y="380835"/>
                  <a:pt x="8573806" y="387702"/>
                  <a:pt x="8573152" y="394569"/>
                </a:cubicBezTo>
                <a:lnTo>
                  <a:pt x="9835586" y="659329"/>
                </a:lnTo>
                <a:lnTo>
                  <a:pt x="9835586" y="659221"/>
                </a:lnTo>
                <a:cubicBezTo>
                  <a:pt x="9841144" y="648865"/>
                  <a:pt x="9849538" y="641127"/>
                  <a:pt x="9859349" y="636222"/>
                </a:cubicBezTo>
                <a:lnTo>
                  <a:pt x="9688110" y="248619"/>
                </a:lnTo>
                <a:cubicBezTo>
                  <a:pt x="9679499" y="248727"/>
                  <a:pt x="9670669" y="246983"/>
                  <a:pt x="9662493" y="242732"/>
                </a:cubicBezTo>
                <a:cubicBezTo>
                  <a:pt x="9649633" y="235974"/>
                  <a:pt x="9640586" y="224748"/>
                  <a:pt x="9636225" y="211995"/>
                </a:cubicBezTo>
                <a:close/>
                <a:moveTo>
                  <a:pt x="9741847" y="191067"/>
                </a:moveTo>
                <a:cubicBezTo>
                  <a:pt x="9742500" y="200658"/>
                  <a:pt x="9740756" y="210578"/>
                  <a:pt x="9735960" y="219734"/>
                </a:cubicBezTo>
                <a:cubicBezTo>
                  <a:pt x="9735198" y="221150"/>
                  <a:pt x="9734107" y="222350"/>
                  <a:pt x="9733236" y="223767"/>
                </a:cubicBezTo>
                <a:lnTo>
                  <a:pt x="9733344" y="223767"/>
                </a:lnTo>
                <a:lnTo>
                  <a:pt x="10550406" y="573983"/>
                </a:lnTo>
                <a:cubicBezTo>
                  <a:pt x="10551388" y="569841"/>
                  <a:pt x="10552805" y="565699"/>
                  <a:pt x="10554876" y="561666"/>
                </a:cubicBezTo>
                <a:cubicBezTo>
                  <a:pt x="10557273" y="557197"/>
                  <a:pt x="10560325" y="553273"/>
                  <a:pt x="10563595" y="549785"/>
                </a:cubicBezTo>
                <a:lnTo>
                  <a:pt x="10335676" y="257666"/>
                </a:lnTo>
                <a:close/>
                <a:moveTo>
                  <a:pt x="7536130" y="129808"/>
                </a:moveTo>
                <a:cubicBezTo>
                  <a:pt x="7531988" y="147031"/>
                  <a:pt x="7519671" y="161092"/>
                  <a:pt x="7503538" y="167523"/>
                </a:cubicBezTo>
                <a:lnTo>
                  <a:pt x="7533077" y="468798"/>
                </a:lnTo>
                <a:cubicBezTo>
                  <a:pt x="7552806" y="475338"/>
                  <a:pt x="7567412" y="492778"/>
                  <a:pt x="7569919" y="514142"/>
                </a:cubicBezTo>
                <a:lnTo>
                  <a:pt x="8464915" y="382907"/>
                </a:lnTo>
                <a:cubicBezTo>
                  <a:pt x="8465024" y="381816"/>
                  <a:pt x="8465242" y="380726"/>
                  <a:pt x="8465461" y="379637"/>
                </a:cubicBezTo>
                <a:close/>
                <a:moveTo>
                  <a:pt x="7429527" y="112914"/>
                </a:moveTo>
                <a:lnTo>
                  <a:pt x="6569303" y="171556"/>
                </a:lnTo>
                <a:lnTo>
                  <a:pt x="7468441" y="494740"/>
                </a:lnTo>
                <a:cubicBezTo>
                  <a:pt x="7477597" y="477627"/>
                  <a:pt x="7495472" y="465854"/>
                  <a:pt x="7516292" y="465854"/>
                </a:cubicBezTo>
                <a:cubicBezTo>
                  <a:pt x="7516401" y="465854"/>
                  <a:pt x="7516618" y="465854"/>
                  <a:pt x="7516618" y="465854"/>
                </a:cubicBezTo>
                <a:lnTo>
                  <a:pt x="7487733" y="171120"/>
                </a:lnTo>
                <a:cubicBezTo>
                  <a:pt x="7486317" y="171229"/>
                  <a:pt x="7485009" y="171556"/>
                  <a:pt x="7483592" y="171556"/>
                </a:cubicBezTo>
                <a:cubicBezTo>
                  <a:pt x="7453508" y="171556"/>
                  <a:pt x="7429093" y="147140"/>
                  <a:pt x="7429093" y="117055"/>
                </a:cubicBezTo>
                <a:cubicBezTo>
                  <a:pt x="7429093" y="115639"/>
                  <a:pt x="7429527" y="114331"/>
                  <a:pt x="7429527" y="112914"/>
                </a:cubicBezTo>
                <a:close/>
                <a:moveTo>
                  <a:pt x="2438433" y="71603"/>
                </a:moveTo>
                <a:cubicBezTo>
                  <a:pt x="2429059" y="79343"/>
                  <a:pt x="2417069" y="84247"/>
                  <a:pt x="2403880" y="84247"/>
                </a:cubicBezTo>
                <a:cubicBezTo>
                  <a:pt x="2392653" y="84247"/>
                  <a:pt x="2382189" y="80868"/>
                  <a:pt x="2373577" y="75091"/>
                </a:cubicBezTo>
                <a:lnTo>
                  <a:pt x="1607637" y="569514"/>
                </a:lnTo>
                <a:cubicBezTo>
                  <a:pt x="1607855" y="571802"/>
                  <a:pt x="1608181" y="573873"/>
                  <a:pt x="1608181" y="576163"/>
                </a:cubicBezTo>
                <a:cubicBezTo>
                  <a:pt x="1607855" y="590442"/>
                  <a:pt x="1601969" y="603194"/>
                  <a:pt x="1592704" y="612677"/>
                </a:cubicBezTo>
                <a:lnTo>
                  <a:pt x="1807107" y="779012"/>
                </a:lnTo>
                <a:cubicBezTo>
                  <a:pt x="1817462" y="767240"/>
                  <a:pt x="1832503" y="759718"/>
                  <a:pt x="1849399" y="760154"/>
                </a:cubicBezTo>
                <a:lnTo>
                  <a:pt x="1849180" y="760045"/>
                </a:lnTo>
                <a:cubicBezTo>
                  <a:pt x="1875449" y="760700"/>
                  <a:pt x="1896814" y="779774"/>
                  <a:pt x="1901391" y="804517"/>
                </a:cubicBezTo>
                <a:lnTo>
                  <a:pt x="2883914" y="700096"/>
                </a:lnTo>
                <a:cubicBezTo>
                  <a:pt x="2885440" y="685162"/>
                  <a:pt x="2892961" y="672192"/>
                  <a:pt x="2903971" y="663254"/>
                </a:cubicBezTo>
                <a:close/>
                <a:moveTo>
                  <a:pt x="10230927" y="44135"/>
                </a:moveTo>
                <a:cubicBezTo>
                  <a:pt x="10229948" y="48278"/>
                  <a:pt x="10228638" y="52202"/>
                  <a:pt x="10226567" y="56126"/>
                </a:cubicBezTo>
                <a:cubicBezTo>
                  <a:pt x="10222971" y="62992"/>
                  <a:pt x="10218174" y="68660"/>
                  <a:pt x="10212507" y="73238"/>
                </a:cubicBezTo>
                <a:lnTo>
                  <a:pt x="10344178" y="242079"/>
                </a:lnTo>
                <a:lnTo>
                  <a:pt x="10803829" y="293635"/>
                </a:lnTo>
                <a:close/>
                <a:moveTo>
                  <a:pt x="10124871" y="40756"/>
                </a:moveTo>
                <a:lnTo>
                  <a:pt x="9736287" y="170357"/>
                </a:lnTo>
                <a:cubicBezTo>
                  <a:pt x="9736832" y="171556"/>
                  <a:pt x="9737268" y="172863"/>
                  <a:pt x="9737814" y="174063"/>
                </a:cubicBezTo>
                <a:lnTo>
                  <a:pt x="10321506" y="239572"/>
                </a:lnTo>
                <a:lnTo>
                  <a:pt x="10198119" y="81414"/>
                </a:lnTo>
                <a:cubicBezTo>
                  <a:pt x="10183949" y="86972"/>
                  <a:pt x="10167598" y="86863"/>
                  <a:pt x="10152992" y="79232"/>
                </a:cubicBezTo>
                <a:cubicBezTo>
                  <a:pt x="10137623" y="71167"/>
                  <a:pt x="10127815" y="56779"/>
                  <a:pt x="10124871" y="40866"/>
                </a:cubicBezTo>
                <a:close/>
                <a:moveTo>
                  <a:pt x="635420" y="0"/>
                </a:moveTo>
                <a:lnTo>
                  <a:pt x="652460" y="0"/>
                </a:lnTo>
                <a:lnTo>
                  <a:pt x="527776" y="480570"/>
                </a:lnTo>
                <a:cubicBezTo>
                  <a:pt x="536279" y="484058"/>
                  <a:pt x="543691" y="489508"/>
                  <a:pt x="549467" y="496484"/>
                </a:cubicBezTo>
                <a:lnTo>
                  <a:pt x="1145203" y="0"/>
                </a:lnTo>
                <a:lnTo>
                  <a:pt x="1170630" y="0"/>
                </a:lnTo>
                <a:lnTo>
                  <a:pt x="557861" y="510654"/>
                </a:lnTo>
                <a:cubicBezTo>
                  <a:pt x="560586" y="517413"/>
                  <a:pt x="562112" y="524825"/>
                  <a:pt x="561894" y="532562"/>
                </a:cubicBezTo>
                <a:lnTo>
                  <a:pt x="561473" y="535506"/>
                </a:lnTo>
                <a:lnTo>
                  <a:pt x="561458" y="535506"/>
                </a:lnTo>
                <a:lnTo>
                  <a:pt x="561458" y="535614"/>
                </a:lnTo>
                <a:lnTo>
                  <a:pt x="561473" y="535506"/>
                </a:lnTo>
                <a:lnTo>
                  <a:pt x="1500381" y="564826"/>
                </a:lnTo>
                <a:cubicBezTo>
                  <a:pt x="1503979" y="544989"/>
                  <a:pt x="1518256" y="529185"/>
                  <a:pt x="1537005" y="523080"/>
                </a:cubicBezTo>
                <a:lnTo>
                  <a:pt x="1450978" y="0"/>
                </a:lnTo>
                <a:lnTo>
                  <a:pt x="1467804" y="0"/>
                </a:lnTo>
                <a:lnTo>
                  <a:pt x="1553355" y="520355"/>
                </a:lnTo>
                <a:lnTo>
                  <a:pt x="1555224" y="520251"/>
                </a:lnTo>
                <a:lnTo>
                  <a:pt x="1584475" y="529702"/>
                </a:lnTo>
                <a:cubicBezTo>
                  <a:pt x="1592813" y="535424"/>
                  <a:pt x="1599462" y="543409"/>
                  <a:pt x="1603604" y="552729"/>
                </a:cubicBezTo>
                <a:lnTo>
                  <a:pt x="2361588" y="63428"/>
                </a:lnTo>
                <a:cubicBezTo>
                  <a:pt x="2354176" y="54163"/>
                  <a:pt x="2349598" y="42499"/>
                  <a:pt x="2349598" y="29747"/>
                </a:cubicBezTo>
                <a:cubicBezTo>
                  <a:pt x="2349598" y="26586"/>
                  <a:pt x="2350034" y="23534"/>
                  <a:pt x="2350578" y="20482"/>
                </a:cubicBezTo>
                <a:lnTo>
                  <a:pt x="2269788" y="0"/>
                </a:lnTo>
                <a:lnTo>
                  <a:pt x="2336071" y="0"/>
                </a:lnTo>
                <a:lnTo>
                  <a:pt x="2355810" y="5004"/>
                </a:lnTo>
                <a:lnTo>
                  <a:pt x="2359283" y="0"/>
                </a:lnTo>
                <a:lnTo>
                  <a:pt x="2448773" y="0"/>
                </a:lnTo>
                <a:lnTo>
                  <a:pt x="2454347" y="8602"/>
                </a:lnTo>
                <a:lnTo>
                  <a:pt x="2496127" y="0"/>
                </a:lnTo>
                <a:lnTo>
                  <a:pt x="2577729" y="0"/>
                </a:lnTo>
                <a:lnTo>
                  <a:pt x="2458161" y="24624"/>
                </a:lnTo>
                <a:cubicBezTo>
                  <a:pt x="2458380" y="26368"/>
                  <a:pt x="2458706" y="28003"/>
                  <a:pt x="2458706" y="29747"/>
                </a:cubicBezTo>
                <a:cubicBezTo>
                  <a:pt x="2458706" y="40648"/>
                  <a:pt x="2455437" y="50784"/>
                  <a:pt x="2449878" y="59286"/>
                </a:cubicBezTo>
                <a:lnTo>
                  <a:pt x="2918467" y="654752"/>
                </a:lnTo>
                <a:cubicBezTo>
                  <a:pt x="2925007" y="652245"/>
                  <a:pt x="2932092" y="650828"/>
                  <a:pt x="2939613" y="651045"/>
                </a:cubicBezTo>
                <a:cubicBezTo>
                  <a:pt x="2946589" y="651155"/>
                  <a:pt x="2953129" y="652790"/>
                  <a:pt x="2959124" y="655297"/>
                </a:cubicBezTo>
                <a:lnTo>
                  <a:pt x="3362109" y="0"/>
                </a:lnTo>
                <a:lnTo>
                  <a:pt x="3381136" y="0"/>
                </a:lnTo>
                <a:lnTo>
                  <a:pt x="2972859" y="664016"/>
                </a:lnTo>
                <a:cubicBezTo>
                  <a:pt x="2984630" y="673826"/>
                  <a:pt x="2992151" y="688433"/>
                  <a:pt x="2992369" y="704782"/>
                </a:cubicBezTo>
                <a:lnTo>
                  <a:pt x="3496710" y="961695"/>
                </a:lnTo>
                <a:cubicBezTo>
                  <a:pt x="3503905" y="939241"/>
                  <a:pt x="3524942" y="923000"/>
                  <a:pt x="3549794" y="923653"/>
                </a:cubicBezTo>
                <a:lnTo>
                  <a:pt x="3549685" y="923545"/>
                </a:lnTo>
                <a:cubicBezTo>
                  <a:pt x="3559494" y="923763"/>
                  <a:pt x="3568542" y="926816"/>
                  <a:pt x="3576389" y="931611"/>
                </a:cubicBezTo>
                <a:lnTo>
                  <a:pt x="4090541" y="188996"/>
                </a:lnTo>
                <a:cubicBezTo>
                  <a:pt x="4085200" y="180386"/>
                  <a:pt x="4082257" y="170139"/>
                  <a:pt x="4082475" y="159239"/>
                </a:cubicBezTo>
                <a:cubicBezTo>
                  <a:pt x="4082693" y="149756"/>
                  <a:pt x="4085636" y="141035"/>
                  <a:pt x="4090105" y="133298"/>
                </a:cubicBezTo>
                <a:lnTo>
                  <a:pt x="3814840" y="0"/>
                </a:lnTo>
                <a:lnTo>
                  <a:pt x="3852846" y="0"/>
                </a:lnTo>
                <a:lnTo>
                  <a:pt x="4100896" y="120107"/>
                </a:lnTo>
                <a:cubicBezTo>
                  <a:pt x="4110815" y="111170"/>
                  <a:pt x="4124112" y="105720"/>
                  <a:pt x="4138609" y="106047"/>
                </a:cubicBezTo>
                <a:lnTo>
                  <a:pt x="4138609" y="105938"/>
                </a:lnTo>
                <a:cubicBezTo>
                  <a:pt x="4141116" y="106047"/>
                  <a:pt x="4143515" y="106483"/>
                  <a:pt x="4146021" y="106919"/>
                </a:cubicBezTo>
                <a:lnTo>
                  <a:pt x="4180389" y="0"/>
                </a:lnTo>
                <a:lnTo>
                  <a:pt x="4197615" y="0"/>
                </a:lnTo>
                <a:lnTo>
                  <a:pt x="4161608" y="112042"/>
                </a:lnTo>
                <a:lnTo>
                  <a:pt x="4161500" y="111932"/>
                </a:lnTo>
                <a:cubicBezTo>
                  <a:pt x="4174035" y="118255"/>
                  <a:pt x="4183736" y="129155"/>
                  <a:pt x="4188423" y="142453"/>
                </a:cubicBezTo>
                <a:lnTo>
                  <a:pt x="4977253" y="43808"/>
                </a:lnTo>
                <a:cubicBezTo>
                  <a:pt x="4978889" y="32146"/>
                  <a:pt x="4984011" y="21682"/>
                  <a:pt x="4991860" y="13615"/>
                </a:cubicBezTo>
                <a:lnTo>
                  <a:pt x="4981974" y="0"/>
                </a:lnTo>
                <a:lnTo>
                  <a:pt x="5002019" y="0"/>
                </a:lnTo>
                <a:lnTo>
                  <a:pt x="5004941" y="4023"/>
                </a:lnTo>
                <a:lnTo>
                  <a:pt x="5020138" y="0"/>
                </a:lnTo>
                <a:lnTo>
                  <a:pt x="5063718" y="0"/>
                </a:lnTo>
                <a:lnTo>
                  <a:pt x="5061212" y="6238"/>
                </a:lnTo>
                <a:lnTo>
                  <a:pt x="5061182" y="6204"/>
                </a:lnTo>
                <a:lnTo>
                  <a:pt x="5061182" y="6312"/>
                </a:lnTo>
                <a:lnTo>
                  <a:pt x="5061212" y="6238"/>
                </a:lnTo>
                <a:lnTo>
                  <a:pt x="5079276" y="27022"/>
                </a:lnTo>
                <a:lnTo>
                  <a:pt x="5136267" y="0"/>
                </a:lnTo>
                <a:lnTo>
                  <a:pt x="5174806" y="0"/>
                </a:lnTo>
                <a:lnTo>
                  <a:pt x="5084726" y="42719"/>
                </a:lnTo>
                <a:cubicBezTo>
                  <a:pt x="5085162" y="45662"/>
                  <a:pt x="5085600" y="48604"/>
                  <a:pt x="5085600" y="51656"/>
                </a:cubicBezTo>
                <a:cubicBezTo>
                  <a:pt x="5085600" y="58632"/>
                  <a:pt x="5084181" y="65281"/>
                  <a:pt x="5081784" y="71386"/>
                </a:cubicBezTo>
                <a:lnTo>
                  <a:pt x="5610324" y="486674"/>
                </a:lnTo>
                <a:cubicBezTo>
                  <a:pt x="5619152" y="480461"/>
                  <a:pt x="5629835" y="476755"/>
                  <a:pt x="5641497" y="476755"/>
                </a:cubicBezTo>
                <a:cubicBezTo>
                  <a:pt x="5660027" y="476755"/>
                  <a:pt x="5676379" y="486021"/>
                  <a:pt x="5686187" y="500190"/>
                </a:cubicBezTo>
                <a:lnTo>
                  <a:pt x="5686295" y="500190"/>
                </a:lnTo>
                <a:lnTo>
                  <a:pt x="6460085" y="171338"/>
                </a:lnTo>
                <a:cubicBezTo>
                  <a:pt x="6459430" y="167850"/>
                  <a:pt x="6458995" y="164362"/>
                  <a:pt x="6458995" y="160656"/>
                </a:cubicBezTo>
                <a:cubicBezTo>
                  <a:pt x="6458995" y="141035"/>
                  <a:pt x="6469350" y="124031"/>
                  <a:pt x="6484828" y="114440"/>
                </a:cubicBezTo>
                <a:lnTo>
                  <a:pt x="6415755" y="0"/>
                </a:lnTo>
                <a:lnTo>
                  <a:pt x="6434766" y="0"/>
                </a:lnTo>
                <a:lnTo>
                  <a:pt x="6499870" y="107900"/>
                </a:lnTo>
                <a:cubicBezTo>
                  <a:pt x="6504229" y="106811"/>
                  <a:pt x="6508699" y="106047"/>
                  <a:pt x="6513386" y="106047"/>
                </a:cubicBezTo>
                <a:cubicBezTo>
                  <a:pt x="6526792" y="106047"/>
                  <a:pt x="6538892" y="111061"/>
                  <a:pt x="6548375" y="119126"/>
                </a:cubicBezTo>
                <a:lnTo>
                  <a:pt x="6746945" y="0"/>
                </a:lnTo>
                <a:lnTo>
                  <a:pt x="6778549" y="0"/>
                </a:lnTo>
                <a:lnTo>
                  <a:pt x="6559275" y="131553"/>
                </a:lnTo>
                <a:lnTo>
                  <a:pt x="6559275" y="131663"/>
                </a:lnTo>
                <a:cubicBezTo>
                  <a:pt x="6563633" y="138639"/>
                  <a:pt x="6566360" y="146704"/>
                  <a:pt x="6567232" y="155315"/>
                </a:cubicBezTo>
                <a:lnTo>
                  <a:pt x="7433015" y="96237"/>
                </a:lnTo>
                <a:cubicBezTo>
                  <a:pt x="7439446" y="80650"/>
                  <a:pt x="7452853" y="68879"/>
                  <a:pt x="7469422" y="64519"/>
                </a:cubicBezTo>
                <a:lnTo>
                  <a:pt x="7468028" y="0"/>
                </a:lnTo>
                <a:lnTo>
                  <a:pt x="7484404" y="0"/>
                </a:lnTo>
                <a:lnTo>
                  <a:pt x="7485772" y="62883"/>
                </a:lnTo>
                <a:lnTo>
                  <a:pt x="7485772" y="62992"/>
                </a:lnTo>
                <a:cubicBezTo>
                  <a:pt x="7503321" y="63755"/>
                  <a:pt x="7518798" y="72694"/>
                  <a:pt x="7528172" y="86208"/>
                </a:cubicBezTo>
                <a:lnTo>
                  <a:pt x="7679504" y="0"/>
                </a:lnTo>
                <a:lnTo>
                  <a:pt x="7712331" y="0"/>
                </a:lnTo>
                <a:lnTo>
                  <a:pt x="7535149" y="100924"/>
                </a:lnTo>
                <a:cubicBezTo>
                  <a:pt x="7536457" y="104848"/>
                  <a:pt x="7537219" y="108990"/>
                  <a:pt x="7537546" y="113350"/>
                </a:cubicBezTo>
                <a:lnTo>
                  <a:pt x="7537546" y="113459"/>
                </a:lnTo>
                <a:lnTo>
                  <a:pt x="8470692" y="364267"/>
                </a:lnTo>
                <a:cubicBezTo>
                  <a:pt x="8478649" y="349226"/>
                  <a:pt x="8492819" y="339524"/>
                  <a:pt x="8508406" y="336473"/>
                </a:cubicBezTo>
                <a:lnTo>
                  <a:pt x="8439106" y="0"/>
                </a:lnTo>
                <a:lnTo>
                  <a:pt x="8455766" y="0"/>
                </a:lnTo>
                <a:lnTo>
                  <a:pt x="8524865" y="335600"/>
                </a:lnTo>
                <a:cubicBezTo>
                  <a:pt x="8531405" y="336255"/>
                  <a:pt x="8537946" y="338107"/>
                  <a:pt x="8544049" y="341269"/>
                </a:cubicBezTo>
                <a:lnTo>
                  <a:pt x="8544049" y="341159"/>
                </a:lnTo>
                <a:cubicBezTo>
                  <a:pt x="8552334" y="345519"/>
                  <a:pt x="8558764" y="351732"/>
                  <a:pt x="8563668" y="358926"/>
                </a:cubicBezTo>
                <a:lnTo>
                  <a:pt x="9633283" y="195972"/>
                </a:lnTo>
                <a:cubicBezTo>
                  <a:pt x="9633064" y="189650"/>
                  <a:pt x="9633936" y="183219"/>
                  <a:pt x="9636116" y="177006"/>
                </a:cubicBezTo>
                <a:lnTo>
                  <a:pt x="9464257" y="0"/>
                </a:lnTo>
                <a:lnTo>
                  <a:pt x="9487127" y="0"/>
                </a:lnTo>
                <a:lnTo>
                  <a:pt x="9644183" y="161746"/>
                </a:lnTo>
                <a:cubicBezTo>
                  <a:pt x="9659987" y="140818"/>
                  <a:pt x="9688763" y="133733"/>
                  <a:pt x="9712743" y="146159"/>
                </a:cubicBezTo>
                <a:cubicBezTo>
                  <a:pt x="9717975" y="148883"/>
                  <a:pt x="9722336" y="152482"/>
                  <a:pt x="9726260" y="156515"/>
                </a:cubicBezTo>
                <a:lnTo>
                  <a:pt x="10124435" y="23862"/>
                </a:lnTo>
                <a:cubicBezTo>
                  <a:pt x="10124544" y="23426"/>
                  <a:pt x="10124653" y="22771"/>
                  <a:pt x="10124653" y="22771"/>
                </a:cubicBezTo>
                <a:lnTo>
                  <a:pt x="10078284" y="0"/>
                </a:lnTo>
                <a:lnTo>
                  <a:pt x="10115593" y="0"/>
                </a:lnTo>
                <a:lnTo>
                  <a:pt x="10129558" y="6858"/>
                </a:lnTo>
                <a:cubicBezTo>
                  <a:pt x="10129667" y="6422"/>
                  <a:pt x="10129776" y="5986"/>
                  <a:pt x="10129994" y="5658"/>
                </a:cubicBezTo>
                <a:lnTo>
                  <a:pt x="10134552" y="0"/>
                </a:lnTo>
                <a:lnTo>
                  <a:pt x="10221311" y="0"/>
                </a:lnTo>
                <a:lnTo>
                  <a:pt x="10232345" y="27022"/>
                </a:lnTo>
                <a:lnTo>
                  <a:pt x="10820508" y="283171"/>
                </a:lnTo>
                <a:cubicBezTo>
                  <a:pt x="10825739" y="275869"/>
                  <a:pt x="10832279" y="270091"/>
                  <a:pt x="10839909" y="266167"/>
                </a:cubicBezTo>
                <a:lnTo>
                  <a:pt x="10746192" y="0"/>
                </a:lnTo>
                <a:lnTo>
                  <a:pt x="10763641" y="0"/>
                </a:lnTo>
                <a:lnTo>
                  <a:pt x="10855496" y="260935"/>
                </a:lnTo>
                <a:cubicBezTo>
                  <a:pt x="10866941" y="258865"/>
                  <a:pt x="10879040" y="260282"/>
                  <a:pt x="10890158" y="266059"/>
                </a:cubicBezTo>
                <a:cubicBezTo>
                  <a:pt x="10898769" y="270528"/>
                  <a:pt x="10905527" y="277067"/>
                  <a:pt x="10910431" y="284698"/>
                </a:cubicBezTo>
                <a:lnTo>
                  <a:pt x="11355912" y="228454"/>
                </a:lnTo>
                <a:cubicBezTo>
                  <a:pt x="11355696" y="219515"/>
                  <a:pt x="11357440" y="210469"/>
                  <a:pt x="11361799" y="202075"/>
                </a:cubicBezTo>
                <a:cubicBezTo>
                  <a:pt x="11369429" y="187362"/>
                  <a:pt x="11382946" y="177878"/>
                  <a:pt x="11397880" y="174391"/>
                </a:cubicBezTo>
                <a:lnTo>
                  <a:pt x="11398495" y="0"/>
                </a:lnTo>
                <a:lnTo>
                  <a:pt x="11414734" y="0"/>
                </a:lnTo>
                <a:lnTo>
                  <a:pt x="11414120" y="172755"/>
                </a:lnTo>
                <a:cubicBezTo>
                  <a:pt x="11421312" y="173299"/>
                  <a:pt x="11428398" y="175262"/>
                  <a:pt x="11435156" y="178750"/>
                </a:cubicBezTo>
                <a:cubicBezTo>
                  <a:pt x="11452596" y="187797"/>
                  <a:pt x="11462951" y="205127"/>
                  <a:pt x="11464150" y="223439"/>
                </a:cubicBezTo>
                <a:lnTo>
                  <a:pt x="12109102" y="214830"/>
                </a:lnTo>
                <a:cubicBezTo>
                  <a:pt x="12110191" y="210360"/>
                  <a:pt x="12111608" y="205891"/>
                  <a:pt x="12113788" y="201639"/>
                </a:cubicBezTo>
                <a:cubicBezTo>
                  <a:pt x="12117712" y="194010"/>
                  <a:pt x="12123272" y="188015"/>
                  <a:pt x="12129701" y="183219"/>
                </a:cubicBezTo>
                <a:cubicBezTo>
                  <a:pt x="12082451" y="147126"/>
                  <a:pt x="12007379" y="91122"/>
                  <a:pt x="11919288" y="25951"/>
                </a:cubicBezTo>
                <a:lnTo>
                  <a:pt x="11884135" y="0"/>
                </a:lnTo>
                <a:lnTo>
                  <a:pt x="11911844" y="0"/>
                </a:lnTo>
                <a:lnTo>
                  <a:pt x="12001391" y="66484"/>
                </a:lnTo>
                <a:cubicBezTo>
                  <a:pt x="12059847" y="110060"/>
                  <a:pt x="12110218" y="148013"/>
                  <a:pt x="12145289" y="175153"/>
                </a:cubicBezTo>
                <a:cubicBezTo>
                  <a:pt x="12158805" y="170684"/>
                  <a:pt x="12173956" y="171447"/>
                  <a:pt x="12187472" y="178532"/>
                </a:cubicBezTo>
                <a:lnTo>
                  <a:pt x="12187253" y="179186"/>
                </a:lnTo>
                <a:lnTo>
                  <a:pt x="12191186" y="183876"/>
                </a:lnTo>
                <a:lnTo>
                  <a:pt x="12191186" y="272538"/>
                </a:lnTo>
                <a:lnTo>
                  <a:pt x="12178452" y="279452"/>
                </a:lnTo>
                <a:cubicBezTo>
                  <a:pt x="12165155" y="283635"/>
                  <a:pt x="12150249" y="282735"/>
                  <a:pt x="12136896" y="275759"/>
                </a:cubicBezTo>
                <a:cubicBezTo>
                  <a:pt x="12136677" y="275651"/>
                  <a:pt x="12136243" y="275323"/>
                  <a:pt x="12136243" y="275323"/>
                </a:cubicBezTo>
                <a:lnTo>
                  <a:pt x="11310896" y="1055979"/>
                </a:lnTo>
                <a:cubicBezTo>
                  <a:pt x="11321361" y="1063608"/>
                  <a:pt x="11328446" y="1074400"/>
                  <a:pt x="11331496" y="1086390"/>
                </a:cubicBezTo>
                <a:lnTo>
                  <a:pt x="12187908" y="858254"/>
                </a:lnTo>
                <a:lnTo>
                  <a:pt x="12191186" y="870442"/>
                </a:lnTo>
                <a:lnTo>
                  <a:pt x="12191186" y="874319"/>
                </a:lnTo>
                <a:lnTo>
                  <a:pt x="11333242" y="1102959"/>
                </a:lnTo>
                <a:cubicBezTo>
                  <a:pt x="11332914" y="1108081"/>
                  <a:pt x="11331715" y="1113095"/>
                  <a:pt x="11329971" y="1118109"/>
                </a:cubicBezTo>
                <a:lnTo>
                  <a:pt x="12191186" y="1655163"/>
                </a:lnTo>
                <a:lnTo>
                  <a:pt x="12191186" y="1666818"/>
                </a:lnTo>
                <a:lnTo>
                  <a:pt x="12187799" y="1672263"/>
                </a:lnTo>
                <a:lnTo>
                  <a:pt x="11322232" y="1132606"/>
                </a:lnTo>
                <a:cubicBezTo>
                  <a:pt x="11306428" y="1153534"/>
                  <a:pt x="11277651" y="1160620"/>
                  <a:pt x="11253671" y="1148193"/>
                </a:cubicBezTo>
                <a:cubicBezTo>
                  <a:pt x="11252582" y="1147539"/>
                  <a:pt x="11251710" y="1146776"/>
                  <a:pt x="11250621" y="1146122"/>
                </a:cubicBezTo>
                <a:lnTo>
                  <a:pt x="10972780" y="1828460"/>
                </a:lnTo>
                <a:cubicBezTo>
                  <a:pt x="10982153" y="1840014"/>
                  <a:pt x="10986296" y="1855056"/>
                  <a:pt x="10984225" y="1869989"/>
                </a:cubicBezTo>
                <a:lnTo>
                  <a:pt x="12191186" y="2057453"/>
                </a:lnTo>
                <a:lnTo>
                  <a:pt x="12191186" y="2058113"/>
                </a:lnTo>
                <a:lnTo>
                  <a:pt x="12188780" y="2073600"/>
                </a:lnTo>
                <a:lnTo>
                  <a:pt x="10979537" y="1885794"/>
                </a:lnTo>
                <a:cubicBezTo>
                  <a:pt x="10979320" y="1886448"/>
                  <a:pt x="10979102" y="1887101"/>
                  <a:pt x="10978775" y="1887757"/>
                </a:cubicBezTo>
                <a:cubicBezTo>
                  <a:pt x="10964932" y="1914461"/>
                  <a:pt x="10932015" y="1924706"/>
                  <a:pt x="10905309" y="1910863"/>
                </a:cubicBezTo>
                <a:cubicBezTo>
                  <a:pt x="10878604" y="1897021"/>
                  <a:pt x="10868249" y="1864102"/>
                  <a:pt x="10882201" y="1837397"/>
                </a:cubicBezTo>
                <a:cubicBezTo>
                  <a:pt x="10882636" y="1836526"/>
                  <a:pt x="10883290" y="1835872"/>
                  <a:pt x="10883728" y="1835001"/>
                </a:cubicBezTo>
                <a:lnTo>
                  <a:pt x="9905236" y="735084"/>
                </a:lnTo>
                <a:cubicBezTo>
                  <a:pt x="9890739" y="741406"/>
                  <a:pt x="9873627" y="741516"/>
                  <a:pt x="9858475" y="733667"/>
                </a:cubicBezTo>
                <a:cubicBezTo>
                  <a:pt x="9845940" y="727128"/>
                  <a:pt x="9837111" y="716337"/>
                  <a:pt x="9832643" y="704020"/>
                </a:cubicBezTo>
                <a:lnTo>
                  <a:pt x="8942552" y="813020"/>
                </a:lnTo>
                <a:cubicBezTo>
                  <a:pt x="8941680" y="815199"/>
                  <a:pt x="8941027" y="817380"/>
                  <a:pt x="8939936" y="819450"/>
                </a:cubicBezTo>
                <a:cubicBezTo>
                  <a:pt x="8926093" y="846155"/>
                  <a:pt x="8893175" y="856509"/>
                  <a:pt x="8866470" y="842557"/>
                </a:cubicBezTo>
                <a:cubicBezTo>
                  <a:pt x="8852627" y="835364"/>
                  <a:pt x="8843253" y="822938"/>
                  <a:pt x="8839329" y="809096"/>
                </a:cubicBezTo>
                <a:lnTo>
                  <a:pt x="7554769" y="558941"/>
                </a:lnTo>
                <a:cubicBezTo>
                  <a:pt x="7544849" y="568860"/>
                  <a:pt x="7531225" y="575073"/>
                  <a:pt x="7516073" y="575073"/>
                </a:cubicBezTo>
                <a:cubicBezTo>
                  <a:pt x="7485990" y="575073"/>
                  <a:pt x="7461574" y="550657"/>
                  <a:pt x="7461574" y="520573"/>
                </a:cubicBezTo>
                <a:cubicBezTo>
                  <a:pt x="7461574" y="517085"/>
                  <a:pt x="7461901" y="513597"/>
                  <a:pt x="7462555" y="510327"/>
                </a:cubicBezTo>
                <a:lnTo>
                  <a:pt x="6561128" y="186380"/>
                </a:lnTo>
                <a:cubicBezTo>
                  <a:pt x="6551972" y="203493"/>
                  <a:pt x="6533878" y="215374"/>
                  <a:pt x="6513276" y="215374"/>
                </a:cubicBezTo>
                <a:cubicBezTo>
                  <a:pt x="6492675" y="215374"/>
                  <a:pt x="6474910" y="203710"/>
                  <a:pt x="6465644" y="186815"/>
                </a:cubicBezTo>
                <a:lnTo>
                  <a:pt x="5693055" y="515122"/>
                </a:lnTo>
                <a:cubicBezTo>
                  <a:pt x="5694690" y="520246"/>
                  <a:pt x="5695780" y="525697"/>
                  <a:pt x="5695780" y="531365"/>
                </a:cubicBezTo>
                <a:cubicBezTo>
                  <a:pt x="5695780" y="561448"/>
                  <a:pt x="5671364" y="585864"/>
                  <a:pt x="5641280" y="585864"/>
                </a:cubicBezTo>
                <a:cubicBezTo>
                  <a:pt x="5611195" y="585864"/>
                  <a:pt x="5586779" y="561448"/>
                  <a:pt x="5586779" y="531365"/>
                </a:cubicBezTo>
                <a:cubicBezTo>
                  <a:pt x="5586779" y="518829"/>
                  <a:pt x="5591140" y="507385"/>
                  <a:pt x="5598224" y="498228"/>
                </a:cubicBezTo>
                <a:lnTo>
                  <a:pt x="5073173" y="85664"/>
                </a:lnTo>
                <a:cubicBezTo>
                  <a:pt x="5063253" y="98090"/>
                  <a:pt x="5048104" y="106266"/>
                  <a:pt x="5030882" y="106266"/>
                </a:cubicBezTo>
                <a:cubicBezTo>
                  <a:pt x="5003741" y="106266"/>
                  <a:pt x="4981504" y="86427"/>
                  <a:pt x="4977253" y="60595"/>
                </a:cubicBezTo>
                <a:lnTo>
                  <a:pt x="4191256" y="158803"/>
                </a:lnTo>
                <a:cubicBezTo>
                  <a:pt x="4191256" y="159893"/>
                  <a:pt x="4191475" y="160983"/>
                  <a:pt x="4191475" y="162074"/>
                </a:cubicBezTo>
                <a:cubicBezTo>
                  <a:pt x="4190712" y="192157"/>
                  <a:pt x="4165751" y="215919"/>
                  <a:pt x="4135667" y="215155"/>
                </a:cubicBezTo>
                <a:cubicBezTo>
                  <a:pt x="4122587" y="214830"/>
                  <a:pt x="4110815" y="209706"/>
                  <a:pt x="4101659" y="201858"/>
                </a:cubicBezTo>
                <a:lnTo>
                  <a:pt x="3589142" y="942183"/>
                </a:lnTo>
                <a:cubicBezTo>
                  <a:pt x="3597863" y="952212"/>
                  <a:pt x="3603202" y="965292"/>
                  <a:pt x="3602876" y="979571"/>
                </a:cubicBezTo>
                <a:cubicBezTo>
                  <a:pt x="3602113" y="1009655"/>
                  <a:pt x="3577153" y="1033416"/>
                  <a:pt x="3547068" y="1032653"/>
                </a:cubicBezTo>
                <a:cubicBezTo>
                  <a:pt x="3517638" y="1031891"/>
                  <a:pt x="3494422" y="1008020"/>
                  <a:pt x="3494094" y="978808"/>
                </a:cubicBezTo>
                <a:lnTo>
                  <a:pt x="2989863" y="721896"/>
                </a:lnTo>
                <a:cubicBezTo>
                  <a:pt x="2982776" y="744567"/>
                  <a:pt x="2961631" y="760808"/>
                  <a:pt x="2936779" y="760154"/>
                </a:cubicBezTo>
                <a:cubicBezTo>
                  <a:pt x="2910292" y="759500"/>
                  <a:pt x="2888710" y="739989"/>
                  <a:pt x="2884460" y="714810"/>
                </a:cubicBezTo>
                <a:lnTo>
                  <a:pt x="1901827" y="822829"/>
                </a:lnTo>
                <a:cubicBezTo>
                  <a:pt x="1898557" y="844956"/>
                  <a:pt x="1881989" y="862504"/>
                  <a:pt x="1860625" y="867519"/>
                </a:cubicBezTo>
                <a:lnTo>
                  <a:pt x="1848200" y="1622451"/>
                </a:lnTo>
                <a:cubicBezTo>
                  <a:pt x="1873595" y="1627574"/>
                  <a:pt x="1892453" y="1650245"/>
                  <a:pt x="1891799" y="1677059"/>
                </a:cubicBezTo>
                <a:cubicBezTo>
                  <a:pt x="1891035" y="1707144"/>
                  <a:pt x="1866075" y="1730906"/>
                  <a:pt x="1835991" y="1730142"/>
                </a:cubicBezTo>
                <a:cubicBezTo>
                  <a:pt x="1805907" y="1729378"/>
                  <a:pt x="1782146" y="1704418"/>
                  <a:pt x="1782908" y="1674335"/>
                </a:cubicBezTo>
                <a:cubicBezTo>
                  <a:pt x="1783018" y="1672045"/>
                  <a:pt x="1783454" y="1669866"/>
                  <a:pt x="1783780" y="1667577"/>
                </a:cubicBezTo>
                <a:lnTo>
                  <a:pt x="1133270" y="1464838"/>
                </a:lnTo>
                <a:cubicBezTo>
                  <a:pt x="1123133" y="1474211"/>
                  <a:pt x="1109617" y="1479770"/>
                  <a:pt x="1094793" y="1479443"/>
                </a:cubicBezTo>
                <a:cubicBezTo>
                  <a:pt x="1076264" y="1479007"/>
                  <a:pt x="1060132" y="1469197"/>
                  <a:pt x="1050649" y="1454810"/>
                </a:cubicBezTo>
                <a:lnTo>
                  <a:pt x="6431" y="1898111"/>
                </a:lnTo>
                <a:lnTo>
                  <a:pt x="0" y="1883069"/>
                </a:lnTo>
                <a:lnTo>
                  <a:pt x="1043890" y="1439658"/>
                </a:lnTo>
                <a:cubicBezTo>
                  <a:pt x="1042473" y="1434535"/>
                  <a:pt x="1041492" y="1429086"/>
                  <a:pt x="1041601" y="1423416"/>
                </a:cubicBezTo>
                <a:cubicBezTo>
                  <a:pt x="1041929" y="1411972"/>
                  <a:pt x="1045744" y="1401399"/>
                  <a:pt x="1052066" y="1392788"/>
                </a:cubicBezTo>
                <a:lnTo>
                  <a:pt x="510446" y="585210"/>
                </a:lnTo>
                <a:cubicBezTo>
                  <a:pt x="509029" y="585318"/>
                  <a:pt x="507611" y="585537"/>
                  <a:pt x="506195" y="585537"/>
                </a:cubicBezTo>
                <a:cubicBezTo>
                  <a:pt x="495622" y="585318"/>
                  <a:pt x="485922" y="581941"/>
                  <a:pt x="477638" y="576490"/>
                </a:cubicBezTo>
                <a:lnTo>
                  <a:pt x="10138" y="803317"/>
                </a:lnTo>
                <a:lnTo>
                  <a:pt x="3052" y="788604"/>
                </a:lnTo>
                <a:lnTo>
                  <a:pt x="464775" y="564609"/>
                </a:lnTo>
                <a:cubicBezTo>
                  <a:pt x="459543" y="557960"/>
                  <a:pt x="455728" y="550221"/>
                  <a:pt x="454094" y="541719"/>
                </a:cubicBezTo>
                <a:lnTo>
                  <a:pt x="3707" y="373205"/>
                </a:lnTo>
                <a:lnTo>
                  <a:pt x="9483" y="357945"/>
                </a:lnTo>
                <a:lnTo>
                  <a:pt x="453658" y="524061"/>
                </a:lnTo>
                <a:cubicBezTo>
                  <a:pt x="457254" y="496810"/>
                  <a:pt x="480689" y="475993"/>
                  <a:pt x="508811" y="476646"/>
                </a:cubicBezTo>
                <a:cubicBezTo>
                  <a:pt x="509792" y="476646"/>
                  <a:pt x="510664" y="476974"/>
                  <a:pt x="511645" y="476974"/>
                </a:cubicBezTo>
                <a:close/>
                <a:moveTo>
                  <a:pt x="6520" y="0"/>
                </a:moveTo>
                <a:lnTo>
                  <a:pt x="26464" y="0"/>
                </a:lnTo>
                <a:lnTo>
                  <a:pt x="9920" y="7511"/>
                </a:ln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9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5DA8-D4BE-482E-BC0D-DF9ACF0320D8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987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5534-1487-479F-A5D1-5DA9F3E8B025}" type="datetime1">
              <a:rPr lang="de-DE" smtClean="0"/>
              <a:t>15.11.2022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609769" y="1751381"/>
            <a:ext cx="10209834" cy="495449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8216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A78D141-E41B-4A96-A471-0D46E1ADCE73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A8B391F-A5B4-916D-2D19-A919363E5F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42994" y="2045659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D4256313-83CC-B517-995A-89C9913A65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 rot="16200000">
            <a:off x="1174473" y="2331563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A58AC49-7C0D-8F2A-547B-D46F22D8258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1722487" y="2045660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F465F12-4EDF-0736-7925-7CA5998682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42994" y="3017634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13" name="Textplatzhalter 21">
            <a:extLst>
              <a:ext uri="{FF2B5EF4-FFF2-40B4-BE49-F238E27FC236}">
                <a16:creationId xmlns:a16="http://schemas.microsoft.com/office/drawing/2014/main" id="{5D4F2FDC-79BE-3CED-5446-D597DEE369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 rot="16200000">
            <a:off x="1174473" y="3303538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4E2C7436-8005-E036-2DE8-AE7400D58C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1722487" y="3017635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0748F122-A38E-DA70-817A-D64CE01A04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42994" y="3989609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16" name="Textplatzhalter 21">
            <a:extLst>
              <a:ext uri="{FF2B5EF4-FFF2-40B4-BE49-F238E27FC236}">
                <a16:creationId xmlns:a16="http://schemas.microsoft.com/office/drawing/2014/main" id="{9A46EBF2-CA02-C59E-DCE2-C088EA87DC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 rot="16200000">
            <a:off x="1174473" y="4275513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83E31E1-A5D4-ACD2-A7D8-0E2B63BA6F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gray">
          <a:xfrm>
            <a:off x="1722487" y="3989610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87DA0804-5D54-D881-F6E5-344C4216E96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542994" y="4961583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19" name="Textplatzhalter 21">
            <a:extLst>
              <a:ext uri="{FF2B5EF4-FFF2-40B4-BE49-F238E27FC236}">
                <a16:creationId xmlns:a16="http://schemas.microsoft.com/office/drawing/2014/main" id="{F8D4DAC8-7438-BD26-7E0D-92D1763A95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 rot="16200000">
            <a:off x="1174473" y="5247487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E88E422F-107A-C14E-348B-FD347C3CE2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gray">
          <a:xfrm>
            <a:off x="1722487" y="4961584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21195AC-981E-DB12-924A-2FE87CBAB4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6284919" y="2045659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EE9CAB4D-2CF2-981E-D94D-6687CD18748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 rot="16200000">
            <a:off x="6916398" y="2331563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DEBF27D-A689-85AF-6729-0B8178203D4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7464412" y="2045660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9FA11195-D8D9-1E13-C921-A4E5CCCD9A9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84919" y="3017634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25" name="Textplatzhalter 21">
            <a:extLst>
              <a:ext uri="{FF2B5EF4-FFF2-40B4-BE49-F238E27FC236}">
                <a16:creationId xmlns:a16="http://schemas.microsoft.com/office/drawing/2014/main" id="{510D8D4F-451D-401B-2A0D-6671C6763AD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 rot="16200000">
            <a:off x="6916398" y="3303538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14D82B08-3A95-D413-2AF0-19E4C1B716C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 bwMode="gray">
          <a:xfrm>
            <a:off x="7464412" y="3017635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1A9FBC66-5F8A-568B-AEFA-7444252DD7A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284919" y="3989609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28" name="Textplatzhalter 21">
            <a:extLst>
              <a:ext uri="{FF2B5EF4-FFF2-40B4-BE49-F238E27FC236}">
                <a16:creationId xmlns:a16="http://schemas.microsoft.com/office/drawing/2014/main" id="{C65EEA3B-F13D-F78F-2486-EF5C699DB9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 rot="16200000">
            <a:off x="6916398" y="4275513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9" name="Textplatzhalter 4">
            <a:extLst>
              <a:ext uri="{FF2B5EF4-FFF2-40B4-BE49-F238E27FC236}">
                <a16:creationId xmlns:a16="http://schemas.microsoft.com/office/drawing/2014/main" id="{1887E828-AF7E-08F7-D2C9-3C32170C64D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gray">
          <a:xfrm>
            <a:off x="7464412" y="3989610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F33E2112-AAD7-B4EA-9DE8-D7293F6DD6A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6284919" y="4961583"/>
            <a:ext cx="904855" cy="648000"/>
          </a:xfrm>
          <a:prstGeom prst="rect">
            <a:avLst/>
          </a:prstGeom>
        </p:spPr>
        <p:txBody>
          <a:bodyPr tIns="72000" anchor="ctr" anchorCtr="0"/>
          <a:lstStyle>
            <a:lvl1pPr marL="0" indent="0" algn="l">
              <a:buNone/>
              <a:defRPr sz="40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XX</a:t>
            </a:r>
          </a:p>
        </p:txBody>
      </p:sp>
      <p:sp>
        <p:nvSpPr>
          <p:cNvPr id="31" name="Textplatzhalter 21">
            <a:extLst>
              <a:ext uri="{FF2B5EF4-FFF2-40B4-BE49-F238E27FC236}">
                <a16:creationId xmlns:a16="http://schemas.microsoft.com/office/drawing/2014/main" id="{1D3C4CD8-7652-EDFB-A90D-A99A6962BEA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 rot="16200000">
            <a:off x="6916398" y="5247487"/>
            <a:ext cx="540000" cy="36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0DD36704-9920-C20B-A6ED-E6B52E2BFD7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 bwMode="gray">
          <a:xfrm>
            <a:off x="7464412" y="4961584"/>
            <a:ext cx="4184594" cy="64800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69EB751-7118-C735-C1DA-D273226204A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402085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4B59C94-EC9B-7C04-7AC9-38A5B484213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284105" y="-1"/>
            <a:ext cx="5907895" cy="6858000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2EB4A16-284C-0C00-2A81-14B14FC2D1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284105" y="0"/>
            <a:ext cx="5907895" cy="6857999"/>
          </a:xfrm>
          <a:custGeom>
            <a:avLst/>
            <a:gdLst>
              <a:gd name="connsiteX0" fmla="*/ 0 w 5907895"/>
              <a:gd name="connsiteY0" fmla="*/ 0 h 6857999"/>
              <a:gd name="connsiteX1" fmla="*/ 5907895 w 5907895"/>
              <a:gd name="connsiteY1" fmla="*/ 0 h 6857999"/>
              <a:gd name="connsiteX2" fmla="*/ 5907895 w 5907895"/>
              <a:gd name="connsiteY2" fmla="*/ 6857999 h 6857999"/>
              <a:gd name="connsiteX3" fmla="*/ 0 w 5907895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7999">
                <a:moveTo>
                  <a:pt x="0" y="0"/>
                </a:moveTo>
                <a:lnTo>
                  <a:pt x="5907895" y="0"/>
                </a:lnTo>
                <a:lnTo>
                  <a:pt x="5907895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22000">
                <a:schemeClr val="tx2">
                  <a:alpha val="85000"/>
                </a:schemeClr>
              </a:gs>
              <a:gs pos="100000">
                <a:schemeClr val="tx2">
                  <a:alpha val="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AF6B32-BD9B-D5FA-1BBB-A08B3BC5BC3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37915" y="4250667"/>
            <a:ext cx="4384099" cy="1260000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/>
              <a:t>Mastertitelformat 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2CE945B-FD16-4AF3-B99B-105C41A4DFE8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 noChangeAspect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702D6A1-6099-B06B-BB1A-87C409234E46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6276000" y="0"/>
            <a:ext cx="5916000" cy="1908000"/>
          </a:xfr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50000"/>
            </a:blip>
            <a:srcRect/>
            <a:stretch>
              <a:fillRect l="-106086" t="1" b="2184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62057E1-9E6C-A7BA-B81A-C6CB7E1A4F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012524" y="1995359"/>
            <a:ext cx="3441842" cy="1746719"/>
          </a:xfrm>
        </p:spPr>
        <p:txBody>
          <a:bodyPr/>
          <a:lstStyle>
            <a:lvl1pPr marL="0" indent="0" algn="r">
              <a:buNone/>
              <a:defRPr sz="15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NR</a:t>
            </a:r>
          </a:p>
        </p:txBody>
      </p:sp>
      <p:sp>
        <p:nvSpPr>
          <p:cNvPr id="15" name="Textplatzhalter 21">
            <a:extLst>
              <a:ext uri="{FF2B5EF4-FFF2-40B4-BE49-F238E27FC236}">
                <a16:creationId xmlns:a16="http://schemas.microsoft.com/office/drawing/2014/main" id="{53FD8466-75AB-4809-3B08-6B1DE8712E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94882" y="3906324"/>
            <a:ext cx="827132" cy="54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5B7BB0E0-4AFE-430B-178B-C2422CD7FE0A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gray">
          <a:xfrm>
            <a:off x="10247083" y="704483"/>
            <a:ext cx="1386000" cy="303619"/>
          </a:xfrm>
          <a:blipFill>
            <a:blip r:embed="rId3"/>
            <a:srcRect/>
            <a:stretch>
              <a:fillRect l="752" r="-151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558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7FABA72-38DF-43A6-AE5B-A4B2323FAB43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3362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 Spal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C19BEB4-D4E5-4BCE-841B-1773CA9B25C4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11111046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3BB0ED1-7980-14A1-1A35-F104C6B4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410513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286FF7-EA89-403C-A694-678366D0495C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5367011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284105" y="1830168"/>
            <a:ext cx="5367011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AF6B32-BD9B-D5FA-1BBB-A08B3BC5BC3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12795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C57405B1-5C2B-ACF5-8B80-9113A4DFEA11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4386000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EC9282C2-C245-82AC-B315-21F8088E6168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231116" y="1830168"/>
            <a:ext cx="3420000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2E3DF22-92D2-6AB4-E891-4AA5D6960B63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fld id="{97D5425A-4C89-4EE0-9BF2-78EA06065C6E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D474117-CC88-69F7-3541-4EDDAC44E5D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E5C19E7-582D-45CD-7520-4109F03EB8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EF2E76-D8D5-C34D-F3B2-B5A9CBB5B7B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</p:spTree>
    <p:extLst>
      <p:ext uri="{BB962C8B-B14F-4D97-AF65-F5344CB8AC3E}">
        <p14:creationId xmlns:p14="http://schemas.microsoft.com/office/powerpoint/2010/main" val="20235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halt 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4B59C94-EC9B-7C04-7AC9-38A5B484213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284105" y="1830167"/>
            <a:ext cx="5907895" cy="4298401"/>
          </a:xfrm>
          <a:custGeom>
            <a:avLst/>
            <a:gdLst>
              <a:gd name="connsiteX0" fmla="*/ 0 w 5907895"/>
              <a:gd name="connsiteY0" fmla="*/ 0 h 6858000"/>
              <a:gd name="connsiteX1" fmla="*/ 5907895 w 5907895"/>
              <a:gd name="connsiteY1" fmla="*/ 0 h 6858000"/>
              <a:gd name="connsiteX2" fmla="*/ 5907895 w 5907895"/>
              <a:gd name="connsiteY2" fmla="*/ 6858000 h 6858000"/>
              <a:gd name="connsiteX3" fmla="*/ 0 w 590789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895" h="6858000">
                <a:moveTo>
                  <a:pt x="0" y="0"/>
                </a:moveTo>
                <a:lnTo>
                  <a:pt x="5907895" y="0"/>
                </a:lnTo>
                <a:lnTo>
                  <a:pt x="59078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Bildplatzhalter</a:t>
            </a:r>
          </a:p>
        </p:txBody>
      </p:sp>
      <p:sp>
        <p:nvSpPr>
          <p:cNvPr id="3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28A1832-9FD7-49DF-898D-34192752DA19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4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535CE69-FB55-79CE-CE33-2683E538F0E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40070" y="1830168"/>
            <a:ext cx="5367011" cy="4298400"/>
          </a:xfrm>
          <a:custGeom>
            <a:avLst/>
            <a:gdLst>
              <a:gd name="connsiteX0" fmla="*/ 0 w 11111046"/>
              <a:gd name="connsiteY0" fmla="*/ 0 h 4298400"/>
              <a:gd name="connsiteX1" fmla="*/ 11111046 w 11111046"/>
              <a:gd name="connsiteY1" fmla="*/ 0 h 4298400"/>
              <a:gd name="connsiteX2" fmla="*/ 11111046 w 11111046"/>
              <a:gd name="connsiteY2" fmla="*/ 4298400 h 4298400"/>
              <a:gd name="connsiteX3" fmla="*/ 0 w 11111046"/>
              <a:gd name="connsiteY3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1046" h="4298400">
                <a:moveTo>
                  <a:pt x="0" y="0"/>
                </a:moveTo>
                <a:lnTo>
                  <a:pt x="11111046" y="0"/>
                </a:lnTo>
                <a:lnTo>
                  <a:pt x="11111046" y="4298400"/>
                </a:lnTo>
                <a:lnTo>
                  <a:pt x="0" y="429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1044000"/>
            <a:ext cx="11111046" cy="252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A146AF-3731-6AE3-E99C-BFFD7935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8998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8776F67-2B20-B073-E336-47A42870FAE3}"/>
              </a:ext>
            </a:extLst>
          </p:cNvPr>
          <p:cNvSpPr>
            <a:spLocks noChangeAspect="1"/>
          </p:cNvSpPr>
          <p:nvPr/>
        </p:nvSpPr>
        <p:spPr bwMode="gray">
          <a:xfrm>
            <a:off x="0" y="0"/>
            <a:ext cx="12191186" cy="1872000"/>
          </a:xfrm>
          <a:custGeom>
            <a:avLst/>
            <a:gdLst>
              <a:gd name="connsiteX0" fmla="*/ 1804055 w 12191186"/>
              <a:gd name="connsiteY0" fmla="*/ 846155 h 2073600"/>
              <a:gd name="connsiteX1" fmla="*/ 1133380 w 12191186"/>
              <a:gd name="connsiteY1" fmla="*/ 1385485 h 2073600"/>
              <a:gd name="connsiteX2" fmla="*/ 1150602 w 12191186"/>
              <a:gd name="connsiteY2" fmla="*/ 1426360 h 2073600"/>
              <a:gd name="connsiteX3" fmla="*/ 1143762 w 12191186"/>
              <a:gd name="connsiteY3" fmla="*/ 1450895 h 2073600"/>
              <a:gd name="connsiteX4" fmla="*/ 1143734 w 12191186"/>
              <a:gd name="connsiteY4" fmla="*/ 1450886 h 2073600"/>
              <a:gd name="connsiteX5" fmla="*/ 1143734 w 12191186"/>
              <a:gd name="connsiteY5" fmla="*/ 1450994 h 2073600"/>
              <a:gd name="connsiteX6" fmla="*/ 1143762 w 12191186"/>
              <a:gd name="connsiteY6" fmla="*/ 1450895 h 2073600"/>
              <a:gd name="connsiteX7" fmla="*/ 1788358 w 12191186"/>
              <a:gd name="connsiteY7" fmla="*/ 1651772 h 2073600"/>
              <a:gd name="connsiteX8" fmla="*/ 1828362 w 12191186"/>
              <a:gd name="connsiteY8" fmla="*/ 1621905 h 2073600"/>
              <a:gd name="connsiteX9" fmla="*/ 1844275 w 12191186"/>
              <a:gd name="connsiteY9" fmla="*/ 868718 h 2073600"/>
              <a:gd name="connsiteX10" fmla="*/ 1804055 w 12191186"/>
              <a:gd name="connsiteY10" fmla="*/ 846155 h 2073600"/>
              <a:gd name="connsiteX11" fmla="*/ 10639896 w 12191186"/>
              <a:gd name="connsiteY11" fmla="*/ 626848 h 2073600"/>
              <a:gd name="connsiteX12" fmla="*/ 10616241 w 12191186"/>
              <a:gd name="connsiteY12" fmla="*/ 639492 h 2073600"/>
              <a:gd name="connsiteX13" fmla="*/ 10924165 w 12191186"/>
              <a:gd name="connsiteY13" fmla="*/ 1808186 h 2073600"/>
              <a:gd name="connsiteX14" fmla="*/ 10955775 w 12191186"/>
              <a:gd name="connsiteY14" fmla="*/ 1813962 h 2073600"/>
              <a:gd name="connsiteX15" fmla="*/ 10959832 w 12191186"/>
              <a:gd name="connsiteY15" fmla="*/ 1816632 h 2073600"/>
              <a:gd name="connsiteX16" fmla="*/ 10959808 w 12191186"/>
              <a:gd name="connsiteY16" fmla="*/ 1816689 h 2073600"/>
              <a:gd name="connsiteX17" fmla="*/ 10959918 w 12191186"/>
              <a:gd name="connsiteY17" fmla="*/ 1816689 h 2073600"/>
              <a:gd name="connsiteX18" fmla="*/ 10959832 w 12191186"/>
              <a:gd name="connsiteY18" fmla="*/ 1816632 h 2073600"/>
              <a:gd name="connsiteX19" fmla="*/ 11237540 w 12191186"/>
              <a:gd name="connsiteY19" fmla="*/ 1134676 h 2073600"/>
              <a:gd name="connsiteX20" fmla="*/ 11230672 w 12191186"/>
              <a:gd name="connsiteY20" fmla="*/ 1074183 h 2073600"/>
              <a:gd name="connsiteX21" fmla="*/ 11232089 w 12191186"/>
              <a:gd name="connsiteY21" fmla="*/ 1072112 h 2073600"/>
              <a:gd name="connsiteX22" fmla="*/ 10556947 w 12191186"/>
              <a:gd name="connsiteY22" fmla="*/ 615185 h 2073600"/>
              <a:gd name="connsiteX23" fmla="*/ 9937828 w 12191186"/>
              <a:gd name="connsiteY23" fmla="*/ 690940 h 2073600"/>
              <a:gd name="connsiteX24" fmla="*/ 9932051 w 12191186"/>
              <a:gd name="connsiteY24" fmla="*/ 710232 h 2073600"/>
              <a:gd name="connsiteX25" fmla="*/ 9919407 w 12191186"/>
              <a:gd name="connsiteY25" fmla="*/ 726037 h 2073600"/>
              <a:gd name="connsiteX26" fmla="*/ 9919407 w 12191186"/>
              <a:gd name="connsiteY26" fmla="*/ 726256 h 2073600"/>
              <a:gd name="connsiteX27" fmla="*/ 10894300 w 12191186"/>
              <a:gd name="connsiteY27" fmla="*/ 1822030 h 2073600"/>
              <a:gd name="connsiteX28" fmla="*/ 10908470 w 12191186"/>
              <a:gd name="connsiteY28" fmla="*/ 1812873 h 2073600"/>
              <a:gd name="connsiteX29" fmla="*/ 10599783 w 12191186"/>
              <a:gd name="connsiteY29" fmla="*/ 641236 h 2073600"/>
              <a:gd name="connsiteX30" fmla="*/ 10578090 w 12191186"/>
              <a:gd name="connsiteY30" fmla="*/ 635241 h 2073600"/>
              <a:gd name="connsiteX31" fmla="*/ 10556947 w 12191186"/>
              <a:gd name="connsiteY31" fmla="*/ 615185 h 2073600"/>
              <a:gd name="connsiteX32" fmla="*/ 557752 w 12191186"/>
              <a:gd name="connsiteY32" fmla="*/ 551856 h 2073600"/>
              <a:gd name="connsiteX33" fmla="*/ 527668 w 12191186"/>
              <a:gd name="connsiteY33" fmla="*/ 581830 h 2073600"/>
              <a:gd name="connsiteX34" fmla="*/ 1063837 w 12191186"/>
              <a:gd name="connsiteY34" fmla="*/ 1381343 h 2073600"/>
              <a:gd name="connsiteX35" fmla="*/ 1097410 w 12191186"/>
              <a:gd name="connsiteY35" fmla="*/ 1370552 h 2073600"/>
              <a:gd name="connsiteX36" fmla="*/ 1121281 w 12191186"/>
              <a:gd name="connsiteY36" fmla="*/ 1376983 h 2073600"/>
              <a:gd name="connsiteX37" fmla="*/ 1796533 w 12191186"/>
              <a:gd name="connsiteY37" fmla="*/ 831440 h 2073600"/>
              <a:gd name="connsiteX38" fmla="*/ 1793699 w 12191186"/>
              <a:gd name="connsiteY38" fmla="*/ 813237 h 2073600"/>
              <a:gd name="connsiteX39" fmla="*/ 1797296 w 12191186"/>
              <a:gd name="connsiteY39" fmla="*/ 795797 h 2073600"/>
              <a:gd name="connsiteX40" fmla="*/ 1585946 w 12191186"/>
              <a:gd name="connsiteY40" fmla="*/ 618564 h 2073600"/>
              <a:gd name="connsiteX41" fmla="*/ 1552483 w 12191186"/>
              <a:gd name="connsiteY41" fmla="*/ 629246 h 2073600"/>
              <a:gd name="connsiteX42" fmla="*/ 1499944 w 12191186"/>
              <a:gd name="connsiteY42" fmla="*/ 581285 h 2073600"/>
              <a:gd name="connsiteX43" fmla="*/ 1555208 w 12191186"/>
              <a:gd name="connsiteY43" fmla="*/ 520246 h 2073600"/>
              <a:gd name="connsiteX44" fmla="*/ 1555317 w 12191186"/>
              <a:gd name="connsiteY44" fmla="*/ 520246 h 2073600"/>
              <a:gd name="connsiteX45" fmla="*/ 1555224 w 12191186"/>
              <a:gd name="connsiteY45" fmla="*/ 520251 h 2073600"/>
              <a:gd name="connsiteX46" fmla="*/ 8569227 w 12191186"/>
              <a:gd name="connsiteY46" fmla="*/ 410374 h 2073600"/>
              <a:gd name="connsiteX47" fmla="*/ 8567485 w 12191186"/>
              <a:gd name="connsiteY47" fmla="*/ 414734 h 2073600"/>
              <a:gd name="connsiteX48" fmla="*/ 8565413 w 12191186"/>
              <a:gd name="connsiteY48" fmla="*/ 417895 h 2073600"/>
              <a:gd name="connsiteX49" fmla="*/ 8851429 w 12191186"/>
              <a:gd name="connsiteY49" fmla="*/ 757648 h 2073600"/>
              <a:gd name="connsiteX50" fmla="*/ 8916937 w 12191186"/>
              <a:gd name="connsiteY50" fmla="*/ 745658 h 2073600"/>
              <a:gd name="connsiteX51" fmla="*/ 8946040 w 12191186"/>
              <a:gd name="connsiteY51" fmla="*/ 795797 h 2073600"/>
              <a:gd name="connsiteX52" fmla="*/ 8946257 w 12191186"/>
              <a:gd name="connsiteY52" fmla="*/ 795688 h 2073600"/>
              <a:gd name="connsiteX53" fmla="*/ 9829699 w 12191186"/>
              <a:gd name="connsiteY53" fmla="*/ 687561 h 2073600"/>
              <a:gd name="connsiteX54" fmla="*/ 9830571 w 12191186"/>
              <a:gd name="connsiteY54" fmla="*/ 674807 h 2073600"/>
              <a:gd name="connsiteX55" fmla="*/ 8465678 w 12191186"/>
              <a:gd name="connsiteY55" fmla="*/ 399366 h 2073600"/>
              <a:gd name="connsiteX56" fmla="*/ 7569701 w 12191186"/>
              <a:gd name="connsiteY56" fmla="*/ 530710 h 2073600"/>
              <a:gd name="connsiteX57" fmla="*/ 7565158 w 12191186"/>
              <a:gd name="connsiteY57" fmla="*/ 543905 h 2073600"/>
              <a:gd name="connsiteX58" fmla="*/ 7565123 w 12191186"/>
              <a:gd name="connsiteY58" fmla="*/ 543898 h 2073600"/>
              <a:gd name="connsiteX59" fmla="*/ 7565123 w 12191186"/>
              <a:gd name="connsiteY59" fmla="*/ 544007 h 2073600"/>
              <a:gd name="connsiteX60" fmla="*/ 7565158 w 12191186"/>
              <a:gd name="connsiteY60" fmla="*/ 543905 h 2073600"/>
              <a:gd name="connsiteX61" fmla="*/ 8837477 w 12191186"/>
              <a:gd name="connsiteY61" fmla="*/ 791656 h 2073600"/>
              <a:gd name="connsiteX62" fmla="*/ 8842164 w 12191186"/>
              <a:gd name="connsiteY62" fmla="*/ 771817 h 2073600"/>
              <a:gd name="connsiteX63" fmla="*/ 8554732 w 12191186"/>
              <a:gd name="connsiteY63" fmla="*/ 430538 h 2073600"/>
              <a:gd name="connsiteX64" fmla="*/ 8493909 w 12191186"/>
              <a:gd name="connsiteY64" fmla="*/ 437842 h 2073600"/>
              <a:gd name="connsiteX65" fmla="*/ 8465678 w 12191186"/>
              <a:gd name="connsiteY65" fmla="*/ 399366 h 2073600"/>
              <a:gd name="connsiteX66" fmla="*/ 10358349 w 12191186"/>
              <a:gd name="connsiteY66" fmla="*/ 260064 h 2073600"/>
              <a:gd name="connsiteX67" fmla="*/ 10576238 w 12191186"/>
              <a:gd name="connsiteY67" fmla="*/ 539430 h 2073600"/>
              <a:gd name="connsiteX68" fmla="*/ 10628340 w 12191186"/>
              <a:gd name="connsiteY68" fmla="*/ 538449 h 2073600"/>
              <a:gd name="connsiteX69" fmla="*/ 10639458 w 12191186"/>
              <a:gd name="connsiteY69" fmla="*/ 546406 h 2073600"/>
              <a:gd name="connsiteX70" fmla="*/ 10829880 w 12191186"/>
              <a:gd name="connsiteY70" fmla="*/ 355983 h 2073600"/>
              <a:gd name="connsiteX71" fmla="*/ 10829880 w 12191186"/>
              <a:gd name="connsiteY71" fmla="*/ 355874 h 2073600"/>
              <a:gd name="connsiteX72" fmla="*/ 10810588 w 12191186"/>
              <a:gd name="connsiteY72" fmla="*/ 310749 h 2073600"/>
              <a:gd name="connsiteX73" fmla="*/ 12112916 w 12191186"/>
              <a:gd name="connsiteY73" fmla="*/ 249490 h 2073600"/>
              <a:gd name="connsiteX74" fmla="*/ 10652975 w 12191186"/>
              <a:gd name="connsiteY74" fmla="*/ 608427 h 2073600"/>
              <a:gd name="connsiteX75" fmla="*/ 10651557 w 12191186"/>
              <a:gd name="connsiteY75" fmla="*/ 611915 h 2073600"/>
              <a:gd name="connsiteX76" fmla="*/ 10650140 w 12191186"/>
              <a:gd name="connsiteY76" fmla="*/ 613986 h 2073600"/>
              <a:gd name="connsiteX77" fmla="*/ 11242336 w 12191186"/>
              <a:gd name="connsiteY77" fmla="*/ 1059249 h 2073600"/>
              <a:gd name="connsiteX78" fmla="*/ 11267323 w 12191186"/>
              <a:gd name="connsiteY78" fmla="*/ 1046265 h 2073600"/>
              <a:gd name="connsiteX79" fmla="*/ 11295642 w 12191186"/>
              <a:gd name="connsiteY79" fmla="*/ 1047582 h 2073600"/>
              <a:gd name="connsiteX80" fmla="*/ 11295637 w 12191186"/>
              <a:gd name="connsiteY80" fmla="*/ 1047587 h 2073600"/>
              <a:gd name="connsiteX81" fmla="*/ 11295746 w 12191186"/>
              <a:gd name="connsiteY81" fmla="*/ 1047587 h 2073600"/>
              <a:gd name="connsiteX82" fmla="*/ 11295642 w 12191186"/>
              <a:gd name="connsiteY82" fmla="*/ 1047582 h 2073600"/>
              <a:gd name="connsiteX83" fmla="*/ 12123272 w 12191186"/>
              <a:gd name="connsiteY83" fmla="*/ 264750 h 2073600"/>
              <a:gd name="connsiteX84" fmla="*/ 12112916 w 12191186"/>
              <a:gd name="connsiteY84" fmla="*/ 249490 h 2073600"/>
              <a:gd name="connsiteX85" fmla="*/ 9722008 w 12191186"/>
              <a:gd name="connsiteY85" fmla="*/ 236738 h 2073600"/>
              <a:gd name="connsiteX86" fmla="*/ 9704786 w 12191186"/>
              <a:gd name="connsiteY86" fmla="*/ 246112 h 2073600"/>
              <a:gd name="connsiteX87" fmla="*/ 9875044 w 12191186"/>
              <a:gd name="connsiteY87" fmla="*/ 631317 h 2073600"/>
              <a:gd name="connsiteX88" fmla="*/ 9908834 w 12191186"/>
              <a:gd name="connsiteY88" fmla="*/ 636657 h 2073600"/>
              <a:gd name="connsiteX89" fmla="*/ 9936847 w 12191186"/>
              <a:gd name="connsiteY89" fmla="*/ 674480 h 2073600"/>
              <a:gd name="connsiteX90" fmla="*/ 10550406 w 12191186"/>
              <a:gd name="connsiteY90" fmla="*/ 599381 h 2073600"/>
              <a:gd name="connsiteX91" fmla="*/ 10548989 w 12191186"/>
              <a:gd name="connsiteY91" fmla="*/ 591096 h 2073600"/>
              <a:gd name="connsiteX92" fmla="*/ 12108010 w 12191186"/>
              <a:gd name="connsiteY92" fmla="*/ 231288 h 2073600"/>
              <a:gd name="connsiteX93" fmla="*/ 11462951 w 12191186"/>
              <a:gd name="connsiteY93" fmla="*/ 239898 h 2073600"/>
              <a:gd name="connsiteX94" fmla="*/ 11458483 w 12191186"/>
              <a:gd name="connsiteY94" fmla="*/ 252325 h 2073600"/>
              <a:gd name="connsiteX95" fmla="*/ 11385016 w 12191186"/>
              <a:gd name="connsiteY95" fmla="*/ 275432 h 2073600"/>
              <a:gd name="connsiteX96" fmla="*/ 11358638 w 12191186"/>
              <a:gd name="connsiteY96" fmla="*/ 244477 h 2073600"/>
              <a:gd name="connsiteX97" fmla="*/ 10917517 w 12191186"/>
              <a:gd name="connsiteY97" fmla="*/ 300175 h 2073600"/>
              <a:gd name="connsiteX98" fmla="*/ 10913375 w 12191186"/>
              <a:gd name="connsiteY98" fmla="*/ 339415 h 2073600"/>
              <a:gd name="connsiteX99" fmla="*/ 10844596 w 12191186"/>
              <a:gd name="connsiteY99" fmla="*/ 364486 h 2073600"/>
              <a:gd name="connsiteX100" fmla="*/ 10650032 w 12191186"/>
              <a:gd name="connsiteY100" fmla="*/ 559050 h 2073600"/>
              <a:gd name="connsiteX101" fmla="*/ 10657552 w 12191186"/>
              <a:gd name="connsiteY101" fmla="*/ 590442 h 2073600"/>
              <a:gd name="connsiteX102" fmla="*/ 10657552 w 12191186"/>
              <a:gd name="connsiteY102" fmla="*/ 590333 h 2073600"/>
              <a:gd name="connsiteX103" fmla="*/ 12108229 w 12191186"/>
              <a:gd name="connsiteY103" fmla="*/ 233686 h 2073600"/>
              <a:gd name="connsiteX104" fmla="*/ 12108010 w 12191186"/>
              <a:gd name="connsiteY104" fmla="*/ 231288 h 2073600"/>
              <a:gd name="connsiteX105" fmla="*/ 9636225 w 12191186"/>
              <a:gd name="connsiteY105" fmla="*/ 211995 h 2073600"/>
              <a:gd name="connsiteX106" fmla="*/ 8571190 w 12191186"/>
              <a:gd name="connsiteY106" fmla="*/ 374295 h 2073600"/>
              <a:gd name="connsiteX107" fmla="*/ 8573152 w 12191186"/>
              <a:gd name="connsiteY107" fmla="*/ 394569 h 2073600"/>
              <a:gd name="connsiteX108" fmla="*/ 9835586 w 12191186"/>
              <a:gd name="connsiteY108" fmla="*/ 659329 h 2073600"/>
              <a:gd name="connsiteX109" fmla="*/ 9835586 w 12191186"/>
              <a:gd name="connsiteY109" fmla="*/ 659221 h 2073600"/>
              <a:gd name="connsiteX110" fmla="*/ 9859349 w 12191186"/>
              <a:gd name="connsiteY110" fmla="*/ 636222 h 2073600"/>
              <a:gd name="connsiteX111" fmla="*/ 9688110 w 12191186"/>
              <a:gd name="connsiteY111" fmla="*/ 248619 h 2073600"/>
              <a:gd name="connsiteX112" fmla="*/ 9662493 w 12191186"/>
              <a:gd name="connsiteY112" fmla="*/ 242732 h 2073600"/>
              <a:gd name="connsiteX113" fmla="*/ 9636225 w 12191186"/>
              <a:gd name="connsiteY113" fmla="*/ 211995 h 2073600"/>
              <a:gd name="connsiteX114" fmla="*/ 9741847 w 12191186"/>
              <a:gd name="connsiteY114" fmla="*/ 191067 h 2073600"/>
              <a:gd name="connsiteX115" fmla="*/ 9735960 w 12191186"/>
              <a:gd name="connsiteY115" fmla="*/ 219734 h 2073600"/>
              <a:gd name="connsiteX116" fmla="*/ 9733236 w 12191186"/>
              <a:gd name="connsiteY116" fmla="*/ 223767 h 2073600"/>
              <a:gd name="connsiteX117" fmla="*/ 9733344 w 12191186"/>
              <a:gd name="connsiteY117" fmla="*/ 223767 h 2073600"/>
              <a:gd name="connsiteX118" fmla="*/ 10550406 w 12191186"/>
              <a:gd name="connsiteY118" fmla="*/ 573983 h 2073600"/>
              <a:gd name="connsiteX119" fmla="*/ 10554876 w 12191186"/>
              <a:gd name="connsiteY119" fmla="*/ 561666 h 2073600"/>
              <a:gd name="connsiteX120" fmla="*/ 10563595 w 12191186"/>
              <a:gd name="connsiteY120" fmla="*/ 549785 h 2073600"/>
              <a:gd name="connsiteX121" fmla="*/ 10335676 w 12191186"/>
              <a:gd name="connsiteY121" fmla="*/ 257666 h 2073600"/>
              <a:gd name="connsiteX122" fmla="*/ 7536130 w 12191186"/>
              <a:gd name="connsiteY122" fmla="*/ 129808 h 2073600"/>
              <a:gd name="connsiteX123" fmla="*/ 7503538 w 12191186"/>
              <a:gd name="connsiteY123" fmla="*/ 167523 h 2073600"/>
              <a:gd name="connsiteX124" fmla="*/ 7533077 w 12191186"/>
              <a:gd name="connsiteY124" fmla="*/ 468798 h 2073600"/>
              <a:gd name="connsiteX125" fmla="*/ 7569919 w 12191186"/>
              <a:gd name="connsiteY125" fmla="*/ 514142 h 2073600"/>
              <a:gd name="connsiteX126" fmla="*/ 8464915 w 12191186"/>
              <a:gd name="connsiteY126" fmla="*/ 382907 h 2073600"/>
              <a:gd name="connsiteX127" fmla="*/ 8465461 w 12191186"/>
              <a:gd name="connsiteY127" fmla="*/ 379637 h 2073600"/>
              <a:gd name="connsiteX128" fmla="*/ 7429527 w 12191186"/>
              <a:gd name="connsiteY128" fmla="*/ 112914 h 2073600"/>
              <a:gd name="connsiteX129" fmla="*/ 6569303 w 12191186"/>
              <a:gd name="connsiteY129" fmla="*/ 171556 h 2073600"/>
              <a:gd name="connsiteX130" fmla="*/ 7468441 w 12191186"/>
              <a:gd name="connsiteY130" fmla="*/ 494740 h 2073600"/>
              <a:gd name="connsiteX131" fmla="*/ 7516292 w 12191186"/>
              <a:gd name="connsiteY131" fmla="*/ 465854 h 2073600"/>
              <a:gd name="connsiteX132" fmla="*/ 7516618 w 12191186"/>
              <a:gd name="connsiteY132" fmla="*/ 465854 h 2073600"/>
              <a:gd name="connsiteX133" fmla="*/ 7487733 w 12191186"/>
              <a:gd name="connsiteY133" fmla="*/ 171120 h 2073600"/>
              <a:gd name="connsiteX134" fmla="*/ 7483592 w 12191186"/>
              <a:gd name="connsiteY134" fmla="*/ 171556 h 2073600"/>
              <a:gd name="connsiteX135" fmla="*/ 7429093 w 12191186"/>
              <a:gd name="connsiteY135" fmla="*/ 117055 h 2073600"/>
              <a:gd name="connsiteX136" fmla="*/ 7429527 w 12191186"/>
              <a:gd name="connsiteY136" fmla="*/ 112914 h 2073600"/>
              <a:gd name="connsiteX137" fmla="*/ 2438433 w 12191186"/>
              <a:gd name="connsiteY137" fmla="*/ 71603 h 2073600"/>
              <a:gd name="connsiteX138" fmla="*/ 2403880 w 12191186"/>
              <a:gd name="connsiteY138" fmla="*/ 84247 h 2073600"/>
              <a:gd name="connsiteX139" fmla="*/ 2373577 w 12191186"/>
              <a:gd name="connsiteY139" fmla="*/ 75091 h 2073600"/>
              <a:gd name="connsiteX140" fmla="*/ 1607637 w 12191186"/>
              <a:gd name="connsiteY140" fmla="*/ 569514 h 2073600"/>
              <a:gd name="connsiteX141" fmla="*/ 1608181 w 12191186"/>
              <a:gd name="connsiteY141" fmla="*/ 576163 h 2073600"/>
              <a:gd name="connsiteX142" fmla="*/ 1592704 w 12191186"/>
              <a:gd name="connsiteY142" fmla="*/ 612677 h 2073600"/>
              <a:gd name="connsiteX143" fmla="*/ 1807107 w 12191186"/>
              <a:gd name="connsiteY143" fmla="*/ 779012 h 2073600"/>
              <a:gd name="connsiteX144" fmla="*/ 1849399 w 12191186"/>
              <a:gd name="connsiteY144" fmla="*/ 760154 h 2073600"/>
              <a:gd name="connsiteX145" fmla="*/ 1849180 w 12191186"/>
              <a:gd name="connsiteY145" fmla="*/ 760045 h 2073600"/>
              <a:gd name="connsiteX146" fmla="*/ 1901391 w 12191186"/>
              <a:gd name="connsiteY146" fmla="*/ 804517 h 2073600"/>
              <a:gd name="connsiteX147" fmla="*/ 2883914 w 12191186"/>
              <a:gd name="connsiteY147" fmla="*/ 700096 h 2073600"/>
              <a:gd name="connsiteX148" fmla="*/ 2903971 w 12191186"/>
              <a:gd name="connsiteY148" fmla="*/ 663254 h 2073600"/>
              <a:gd name="connsiteX149" fmla="*/ 10230927 w 12191186"/>
              <a:gd name="connsiteY149" fmla="*/ 44135 h 2073600"/>
              <a:gd name="connsiteX150" fmla="*/ 10226567 w 12191186"/>
              <a:gd name="connsiteY150" fmla="*/ 56126 h 2073600"/>
              <a:gd name="connsiteX151" fmla="*/ 10212507 w 12191186"/>
              <a:gd name="connsiteY151" fmla="*/ 73238 h 2073600"/>
              <a:gd name="connsiteX152" fmla="*/ 10344178 w 12191186"/>
              <a:gd name="connsiteY152" fmla="*/ 242079 h 2073600"/>
              <a:gd name="connsiteX153" fmla="*/ 10803829 w 12191186"/>
              <a:gd name="connsiteY153" fmla="*/ 293635 h 2073600"/>
              <a:gd name="connsiteX154" fmla="*/ 10124871 w 12191186"/>
              <a:gd name="connsiteY154" fmla="*/ 40756 h 2073600"/>
              <a:gd name="connsiteX155" fmla="*/ 9736287 w 12191186"/>
              <a:gd name="connsiteY155" fmla="*/ 170357 h 2073600"/>
              <a:gd name="connsiteX156" fmla="*/ 9737814 w 12191186"/>
              <a:gd name="connsiteY156" fmla="*/ 174063 h 2073600"/>
              <a:gd name="connsiteX157" fmla="*/ 10321506 w 12191186"/>
              <a:gd name="connsiteY157" fmla="*/ 239572 h 2073600"/>
              <a:gd name="connsiteX158" fmla="*/ 10198119 w 12191186"/>
              <a:gd name="connsiteY158" fmla="*/ 81414 h 2073600"/>
              <a:gd name="connsiteX159" fmla="*/ 10152992 w 12191186"/>
              <a:gd name="connsiteY159" fmla="*/ 79232 h 2073600"/>
              <a:gd name="connsiteX160" fmla="*/ 10124871 w 12191186"/>
              <a:gd name="connsiteY160" fmla="*/ 40866 h 2073600"/>
              <a:gd name="connsiteX161" fmla="*/ 635420 w 12191186"/>
              <a:gd name="connsiteY161" fmla="*/ 0 h 2073600"/>
              <a:gd name="connsiteX162" fmla="*/ 652460 w 12191186"/>
              <a:gd name="connsiteY162" fmla="*/ 0 h 2073600"/>
              <a:gd name="connsiteX163" fmla="*/ 527776 w 12191186"/>
              <a:gd name="connsiteY163" fmla="*/ 480570 h 2073600"/>
              <a:gd name="connsiteX164" fmla="*/ 549467 w 12191186"/>
              <a:gd name="connsiteY164" fmla="*/ 496484 h 2073600"/>
              <a:gd name="connsiteX165" fmla="*/ 1145203 w 12191186"/>
              <a:gd name="connsiteY165" fmla="*/ 0 h 2073600"/>
              <a:gd name="connsiteX166" fmla="*/ 1170630 w 12191186"/>
              <a:gd name="connsiteY166" fmla="*/ 0 h 2073600"/>
              <a:gd name="connsiteX167" fmla="*/ 557861 w 12191186"/>
              <a:gd name="connsiteY167" fmla="*/ 510654 h 2073600"/>
              <a:gd name="connsiteX168" fmla="*/ 561894 w 12191186"/>
              <a:gd name="connsiteY168" fmla="*/ 532562 h 2073600"/>
              <a:gd name="connsiteX169" fmla="*/ 561473 w 12191186"/>
              <a:gd name="connsiteY169" fmla="*/ 535506 h 2073600"/>
              <a:gd name="connsiteX170" fmla="*/ 561458 w 12191186"/>
              <a:gd name="connsiteY170" fmla="*/ 535506 h 2073600"/>
              <a:gd name="connsiteX171" fmla="*/ 561458 w 12191186"/>
              <a:gd name="connsiteY171" fmla="*/ 535614 h 2073600"/>
              <a:gd name="connsiteX172" fmla="*/ 561473 w 12191186"/>
              <a:gd name="connsiteY172" fmla="*/ 535506 h 2073600"/>
              <a:gd name="connsiteX173" fmla="*/ 1500381 w 12191186"/>
              <a:gd name="connsiteY173" fmla="*/ 564826 h 2073600"/>
              <a:gd name="connsiteX174" fmla="*/ 1537005 w 12191186"/>
              <a:gd name="connsiteY174" fmla="*/ 523080 h 2073600"/>
              <a:gd name="connsiteX175" fmla="*/ 1450978 w 12191186"/>
              <a:gd name="connsiteY175" fmla="*/ 0 h 2073600"/>
              <a:gd name="connsiteX176" fmla="*/ 1467804 w 12191186"/>
              <a:gd name="connsiteY176" fmla="*/ 0 h 2073600"/>
              <a:gd name="connsiteX177" fmla="*/ 1553355 w 12191186"/>
              <a:gd name="connsiteY177" fmla="*/ 520355 h 2073600"/>
              <a:gd name="connsiteX178" fmla="*/ 1555224 w 12191186"/>
              <a:gd name="connsiteY178" fmla="*/ 520251 h 2073600"/>
              <a:gd name="connsiteX179" fmla="*/ 1584475 w 12191186"/>
              <a:gd name="connsiteY179" fmla="*/ 529702 h 2073600"/>
              <a:gd name="connsiteX180" fmla="*/ 1603604 w 12191186"/>
              <a:gd name="connsiteY180" fmla="*/ 552729 h 2073600"/>
              <a:gd name="connsiteX181" fmla="*/ 2361588 w 12191186"/>
              <a:gd name="connsiteY181" fmla="*/ 63428 h 2073600"/>
              <a:gd name="connsiteX182" fmla="*/ 2349598 w 12191186"/>
              <a:gd name="connsiteY182" fmla="*/ 29747 h 2073600"/>
              <a:gd name="connsiteX183" fmla="*/ 2350578 w 12191186"/>
              <a:gd name="connsiteY183" fmla="*/ 20482 h 2073600"/>
              <a:gd name="connsiteX184" fmla="*/ 2269788 w 12191186"/>
              <a:gd name="connsiteY184" fmla="*/ 0 h 2073600"/>
              <a:gd name="connsiteX185" fmla="*/ 2336071 w 12191186"/>
              <a:gd name="connsiteY185" fmla="*/ 0 h 2073600"/>
              <a:gd name="connsiteX186" fmla="*/ 2355810 w 12191186"/>
              <a:gd name="connsiteY186" fmla="*/ 5004 h 2073600"/>
              <a:gd name="connsiteX187" fmla="*/ 2359283 w 12191186"/>
              <a:gd name="connsiteY187" fmla="*/ 0 h 2073600"/>
              <a:gd name="connsiteX188" fmla="*/ 2448773 w 12191186"/>
              <a:gd name="connsiteY188" fmla="*/ 0 h 2073600"/>
              <a:gd name="connsiteX189" fmla="*/ 2454347 w 12191186"/>
              <a:gd name="connsiteY189" fmla="*/ 8602 h 2073600"/>
              <a:gd name="connsiteX190" fmla="*/ 2496127 w 12191186"/>
              <a:gd name="connsiteY190" fmla="*/ 0 h 2073600"/>
              <a:gd name="connsiteX191" fmla="*/ 2577729 w 12191186"/>
              <a:gd name="connsiteY191" fmla="*/ 0 h 2073600"/>
              <a:gd name="connsiteX192" fmla="*/ 2458161 w 12191186"/>
              <a:gd name="connsiteY192" fmla="*/ 24624 h 2073600"/>
              <a:gd name="connsiteX193" fmla="*/ 2458706 w 12191186"/>
              <a:gd name="connsiteY193" fmla="*/ 29747 h 2073600"/>
              <a:gd name="connsiteX194" fmla="*/ 2449878 w 12191186"/>
              <a:gd name="connsiteY194" fmla="*/ 59286 h 2073600"/>
              <a:gd name="connsiteX195" fmla="*/ 2918467 w 12191186"/>
              <a:gd name="connsiteY195" fmla="*/ 654752 h 2073600"/>
              <a:gd name="connsiteX196" fmla="*/ 2939613 w 12191186"/>
              <a:gd name="connsiteY196" fmla="*/ 651045 h 2073600"/>
              <a:gd name="connsiteX197" fmla="*/ 2959124 w 12191186"/>
              <a:gd name="connsiteY197" fmla="*/ 655297 h 2073600"/>
              <a:gd name="connsiteX198" fmla="*/ 3362109 w 12191186"/>
              <a:gd name="connsiteY198" fmla="*/ 0 h 2073600"/>
              <a:gd name="connsiteX199" fmla="*/ 3381136 w 12191186"/>
              <a:gd name="connsiteY199" fmla="*/ 0 h 2073600"/>
              <a:gd name="connsiteX200" fmla="*/ 2972859 w 12191186"/>
              <a:gd name="connsiteY200" fmla="*/ 664016 h 2073600"/>
              <a:gd name="connsiteX201" fmla="*/ 2992369 w 12191186"/>
              <a:gd name="connsiteY201" fmla="*/ 704782 h 2073600"/>
              <a:gd name="connsiteX202" fmla="*/ 3496710 w 12191186"/>
              <a:gd name="connsiteY202" fmla="*/ 961695 h 2073600"/>
              <a:gd name="connsiteX203" fmla="*/ 3549794 w 12191186"/>
              <a:gd name="connsiteY203" fmla="*/ 923653 h 2073600"/>
              <a:gd name="connsiteX204" fmla="*/ 3549685 w 12191186"/>
              <a:gd name="connsiteY204" fmla="*/ 923545 h 2073600"/>
              <a:gd name="connsiteX205" fmla="*/ 3576389 w 12191186"/>
              <a:gd name="connsiteY205" fmla="*/ 931611 h 2073600"/>
              <a:gd name="connsiteX206" fmla="*/ 4090541 w 12191186"/>
              <a:gd name="connsiteY206" fmla="*/ 188996 h 2073600"/>
              <a:gd name="connsiteX207" fmla="*/ 4082475 w 12191186"/>
              <a:gd name="connsiteY207" fmla="*/ 159239 h 2073600"/>
              <a:gd name="connsiteX208" fmla="*/ 4090105 w 12191186"/>
              <a:gd name="connsiteY208" fmla="*/ 133298 h 2073600"/>
              <a:gd name="connsiteX209" fmla="*/ 3814840 w 12191186"/>
              <a:gd name="connsiteY209" fmla="*/ 0 h 2073600"/>
              <a:gd name="connsiteX210" fmla="*/ 3852846 w 12191186"/>
              <a:gd name="connsiteY210" fmla="*/ 0 h 2073600"/>
              <a:gd name="connsiteX211" fmla="*/ 4100896 w 12191186"/>
              <a:gd name="connsiteY211" fmla="*/ 120107 h 2073600"/>
              <a:gd name="connsiteX212" fmla="*/ 4138609 w 12191186"/>
              <a:gd name="connsiteY212" fmla="*/ 106047 h 2073600"/>
              <a:gd name="connsiteX213" fmla="*/ 4138609 w 12191186"/>
              <a:gd name="connsiteY213" fmla="*/ 105938 h 2073600"/>
              <a:gd name="connsiteX214" fmla="*/ 4146021 w 12191186"/>
              <a:gd name="connsiteY214" fmla="*/ 106919 h 2073600"/>
              <a:gd name="connsiteX215" fmla="*/ 4180389 w 12191186"/>
              <a:gd name="connsiteY215" fmla="*/ 0 h 2073600"/>
              <a:gd name="connsiteX216" fmla="*/ 4197615 w 12191186"/>
              <a:gd name="connsiteY216" fmla="*/ 0 h 2073600"/>
              <a:gd name="connsiteX217" fmla="*/ 4161608 w 12191186"/>
              <a:gd name="connsiteY217" fmla="*/ 112042 h 2073600"/>
              <a:gd name="connsiteX218" fmla="*/ 4161500 w 12191186"/>
              <a:gd name="connsiteY218" fmla="*/ 111932 h 2073600"/>
              <a:gd name="connsiteX219" fmla="*/ 4188423 w 12191186"/>
              <a:gd name="connsiteY219" fmla="*/ 142453 h 2073600"/>
              <a:gd name="connsiteX220" fmla="*/ 4977253 w 12191186"/>
              <a:gd name="connsiteY220" fmla="*/ 43808 h 2073600"/>
              <a:gd name="connsiteX221" fmla="*/ 4991860 w 12191186"/>
              <a:gd name="connsiteY221" fmla="*/ 13615 h 2073600"/>
              <a:gd name="connsiteX222" fmla="*/ 4981974 w 12191186"/>
              <a:gd name="connsiteY222" fmla="*/ 0 h 2073600"/>
              <a:gd name="connsiteX223" fmla="*/ 5002019 w 12191186"/>
              <a:gd name="connsiteY223" fmla="*/ 0 h 2073600"/>
              <a:gd name="connsiteX224" fmla="*/ 5004941 w 12191186"/>
              <a:gd name="connsiteY224" fmla="*/ 4023 h 2073600"/>
              <a:gd name="connsiteX225" fmla="*/ 5020138 w 12191186"/>
              <a:gd name="connsiteY225" fmla="*/ 0 h 2073600"/>
              <a:gd name="connsiteX226" fmla="*/ 5063718 w 12191186"/>
              <a:gd name="connsiteY226" fmla="*/ 0 h 2073600"/>
              <a:gd name="connsiteX227" fmla="*/ 5061212 w 12191186"/>
              <a:gd name="connsiteY227" fmla="*/ 6238 h 2073600"/>
              <a:gd name="connsiteX228" fmla="*/ 5061182 w 12191186"/>
              <a:gd name="connsiteY228" fmla="*/ 6204 h 2073600"/>
              <a:gd name="connsiteX229" fmla="*/ 5061182 w 12191186"/>
              <a:gd name="connsiteY229" fmla="*/ 6312 h 2073600"/>
              <a:gd name="connsiteX230" fmla="*/ 5061212 w 12191186"/>
              <a:gd name="connsiteY230" fmla="*/ 6238 h 2073600"/>
              <a:gd name="connsiteX231" fmla="*/ 5079276 w 12191186"/>
              <a:gd name="connsiteY231" fmla="*/ 27022 h 2073600"/>
              <a:gd name="connsiteX232" fmla="*/ 5136267 w 12191186"/>
              <a:gd name="connsiteY232" fmla="*/ 0 h 2073600"/>
              <a:gd name="connsiteX233" fmla="*/ 5174806 w 12191186"/>
              <a:gd name="connsiteY233" fmla="*/ 0 h 2073600"/>
              <a:gd name="connsiteX234" fmla="*/ 5084726 w 12191186"/>
              <a:gd name="connsiteY234" fmla="*/ 42719 h 2073600"/>
              <a:gd name="connsiteX235" fmla="*/ 5085600 w 12191186"/>
              <a:gd name="connsiteY235" fmla="*/ 51656 h 2073600"/>
              <a:gd name="connsiteX236" fmla="*/ 5081784 w 12191186"/>
              <a:gd name="connsiteY236" fmla="*/ 71386 h 2073600"/>
              <a:gd name="connsiteX237" fmla="*/ 5610324 w 12191186"/>
              <a:gd name="connsiteY237" fmla="*/ 486674 h 2073600"/>
              <a:gd name="connsiteX238" fmla="*/ 5641497 w 12191186"/>
              <a:gd name="connsiteY238" fmla="*/ 476755 h 2073600"/>
              <a:gd name="connsiteX239" fmla="*/ 5686187 w 12191186"/>
              <a:gd name="connsiteY239" fmla="*/ 500190 h 2073600"/>
              <a:gd name="connsiteX240" fmla="*/ 5686295 w 12191186"/>
              <a:gd name="connsiteY240" fmla="*/ 500190 h 2073600"/>
              <a:gd name="connsiteX241" fmla="*/ 6460085 w 12191186"/>
              <a:gd name="connsiteY241" fmla="*/ 171338 h 2073600"/>
              <a:gd name="connsiteX242" fmla="*/ 6458995 w 12191186"/>
              <a:gd name="connsiteY242" fmla="*/ 160656 h 2073600"/>
              <a:gd name="connsiteX243" fmla="*/ 6484828 w 12191186"/>
              <a:gd name="connsiteY243" fmla="*/ 114440 h 2073600"/>
              <a:gd name="connsiteX244" fmla="*/ 6415755 w 12191186"/>
              <a:gd name="connsiteY244" fmla="*/ 0 h 2073600"/>
              <a:gd name="connsiteX245" fmla="*/ 6434766 w 12191186"/>
              <a:gd name="connsiteY245" fmla="*/ 0 h 2073600"/>
              <a:gd name="connsiteX246" fmla="*/ 6499870 w 12191186"/>
              <a:gd name="connsiteY246" fmla="*/ 107900 h 2073600"/>
              <a:gd name="connsiteX247" fmla="*/ 6513386 w 12191186"/>
              <a:gd name="connsiteY247" fmla="*/ 106047 h 2073600"/>
              <a:gd name="connsiteX248" fmla="*/ 6548375 w 12191186"/>
              <a:gd name="connsiteY248" fmla="*/ 119126 h 2073600"/>
              <a:gd name="connsiteX249" fmla="*/ 6746945 w 12191186"/>
              <a:gd name="connsiteY249" fmla="*/ 0 h 2073600"/>
              <a:gd name="connsiteX250" fmla="*/ 6778549 w 12191186"/>
              <a:gd name="connsiteY250" fmla="*/ 0 h 2073600"/>
              <a:gd name="connsiteX251" fmla="*/ 6559275 w 12191186"/>
              <a:gd name="connsiteY251" fmla="*/ 131553 h 2073600"/>
              <a:gd name="connsiteX252" fmla="*/ 6559275 w 12191186"/>
              <a:gd name="connsiteY252" fmla="*/ 131663 h 2073600"/>
              <a:gd name="connsiteX253" fmla="*/ 6567232 w 12191186"/>
              <a:gd name="connsiteY253" fmla="*/ 155315 h 2073600"/>
              <a:gd name="connsiteX254" fmla="*/ 7433015 w 12191186"/>
              <a:gd name="connsiteY254" fmla="*/ 96237 h 2073600"/>
              <a:gd name="connsiteX255" fmla="*/ 7469422 w 12191186"/>
              <a:gd name="connsiteY255" fmla="*/ 64519 h 2073600"/>
              <a:gd name="connsiteX256" fmla="*/ 7468028 w 12191186"/>
              <a:gd name="connsiteY256" fmla="*/ 0 h 2073600"/>
              <a:gd name="connsiteX257" fmla="*/ 7484404 w 12191186"/>
              <a:gd name="connsiteY257" fmla="*/ 0 h 2073600"/>
              <a:gd name="connsiteX258" fmla="*/ 7485772 w 12191186"/>
              <a:gd name="connsiteY258" fmla="*/ 62883 h 2073600"/>
              <a:gd name="connsiteX259" fmla="*/ 7485772 w 12191186"/>
              <a:gd name="connsiteY259" fmla="*/ 62992 h 2073600"/>
              <a:gd name="connsiteX260" fmla="*/ 7528172 w 12191186"/>
              <a:gd name="connsiteY260" fmla="*/ 86208 h 2073600"/>
              <a:gd name="connsiteX261" fmla="*/ 7679504 w 12191186"/>
              <a:gd name="connsiteY261" fmla="*/ 0 h 2073600"/>
              <a:gd name="connsiteX262" fmla="*/ 7712331 w 12191186"/>
              <a:gd name="connsiteY262" fmla="*/ 0 h 2073600"/>
              <a:gd name="connsiteX263" fmla="*/ 7535149 w 12191186"/>
              <a:gd name="connsiteY263" fmla="*/ 100924 h 2073600"/>
              <a:gd name="connsiteX264" fmla="*/ 7537546 w 12191186"/>
              <a:gd name="connsiteY264" fmla="*/ 113350 h 2073600"/>
              <a:gd name="connsiteX265" fmla="*/ 7537546 w 12191186"/>
              <a:gd name="connsiteY265" fmla="*/ 113459 h 2073600"/>
              <a:gd name="connsiteX266" fmla="*/ 8470692 w 12191186"/>
              <a:gd name="connsiteY266" fmla="*/ 364267 h 2073600"/>
              <a:gd name="connsiteX267" fmla="*/ 8508406 w 12191186"/>
              <a:gd name="connsiteY267" fmla="*/ 336473 h 2073600"/>
              <a:gd name="connsiteX268" fmla="*/ 8439106 w 12191186"/>
              <a:gd name="connsiteY268" fmla="*/ 0 h 2073600"/>
              <a:gd name="connsiteX269" fmla="*/ 8455766 w 12191186"/>
              <a:gd name="connsiteY269" fmla="*/ 0 h 2073600"/>
              <a:gd name="connsiteX270" fmla="*/ 8524865 w 12191186"/>
              <a:gd name="connsiteY270" fmla="*/ 335600 h 2073600"/>
              <a:gd name="connsiteX271" fmla="*/ 8544049 w 12191186"/>
              <a:gd name="connsiteY271" fmla="*/ 341269 h 2073600"/>
              <a:gd name="connsiteX272" fmla="*/ 8544049 w 12191186"/>
              <a:gd name="connsiteY272" fmla="*/ 341159 h 2073600"/>
              <a:gd name="connsiteX273" fmla="*/ 8563668 w 12191186"/>
              <a:gd name="connsiteY273" fmla="*/ 358926 h 2073600"/>
              <a:gd name="connsiteX274" fmla="*/ 9633283 w 12191186"/>
              <a:gd name="connsiteY274" fmla="*/ 195972 h 2073600"/>
              <a:gd name="connsiteX275" fmla="*/ 9636116 w 12191186"/>
              <a:gd name="connsiteY275" fmla="*/ 177006 h 2073600"/>
              <a:gd name="connsiteX276" fmla="*/ 9464257 w 12191186"/>
              <a:gd name="connsiteY276" fmla="*/ 0 h 2073600"/>
              <a:gd name="connsiteX277" fmla="*/ 9487127 w 12191186"/>
              <a:gd name="connsiteY277" fmla="*/ 0 h 2073600"/>
              <a:gd name="connsiteX278" fmla="*/ 9644183 w 12191186"/>
              <a:gd name="connsiteY278" fmla="*/ 161746 h 2073600"/>
              <a:gd name="connsiteX279" fmla="*/ 9712743 w 12191186"/>
              <a:gd name="connsiteY279" fmla="*/ 146159 h 2073600"/>
              <a:gd name="connsiteX280" fmla="*/ 9726260 w 12191186"/>
              <a:gd name="connsiteY280" fmla="*/ 156515 h 2073600"/>
              <a:gd name="connsiteX281" fmla="*/ 10124435 w 12191186"/>
              <a:gd name="connsiteY281" fmla="*/ 23862 h 2073600"/>
              <a:gd name="connsiteX282" fmla="*/ 10124653 w 12191186"/>
              <a:gd name="connsiteY282" fmla="*/ 22771 h 2073600"/>
              <a:gd name="connsiteX283" fmla="*/ 10078284 w 12191186"/>
              <a:gd name="connsiteY283" fmla="*/ 0 h 2073600"/>
              <a:gd name="connsiteX284" fmla="*/ 10115593 w 12191186"/>
              <a:gd name="connsiteY284" fmla="*/ 0 h 2073600"/>
              <a:gd name="connsiteX285" fmla="*/ 10129558 w 12191186"/>
              <a:gd name="connsiteY285" fmla="*/ 6858 h 2073600"/>
              <a:gd name="connsiteX286" fmla="*/ 10129994 w 12191186"/>
              <a:gd name="connsiteY286" fmla="*/ 5658 h 2073600"/>
              <a:gd name="connsiteX287" fmla="*/ 10134552 w 12191186"/>
              <a:gd name="connsiteY287" fmla="*/ 0 h 2073600"/>
              <a:gd name="connsiteX288" fmla="*/ 10221311 w 12191186"/>
              <a:gd name="connsiteY288" fmla="*/ 0 h 2073600"/>
              <a:gd name="connsiteX289" fmla="*/ 10232345 w 12191186"/>
              <a:gd name="connsiteY289" fmla="*/ 27022 h 2073600"/>
              <a:gd name="connsiteX290" fmla="*/ 10820508 w 12191186"/>
              <a:gd name="connsiteY290" fmla="*/ 283171 h 2073600"/>
              <a:gd name="connsiteX291" fmla="*/ 10839909 w 12191186"/>
              <a:gd name="connsiteY291" fmla="*/ 266167 h 2073600"/>
              <a:gd name="connsiteX292" fmla="*/ 10746192 w 12191186"/>
              <a:gd name="connsiteY292" fmla="*/ 0 h 2073600"/>
              <a:gd name="connsiteX293" fmla="*/ 10763641 w 12191186"/>
              <a:gd name="connsiteY293" fmla="*/ 0 h 2073600"/>
              <a:gd name="connsiteX294" fmla="*/ 10855496 w 12191186"/>
              <a:gd name="connsiteY294" fmla="*/ 260935 h 2073600"/>
              <a:gd name="connsiteX295" fmla="*/ 10890158 w 12191186"/>
              <a:gd name="connsiteY295" fmla="*/ 266059 h 2073600"/>
              <a:gd name="connsiteX296" fmla="*/ 10910431 w 12191186"/>
              <a:gd name="connsiteY296" fmla="*/ 284698 h 2073600"/>
              <a:gd name="connsiteX297" fmla="*/ 11355912 w 12191186"/>
              <a:gd name="connsiteY297" fmla="*/ 228454 h 2073600"/>
              <a:gd name="connsiteX298" fmla="*/ 11361799 w 12191186"/>
              <a:gd name="connsiteY298" fmla="*/ 202075 h 2073600"/>
              <a:gd name="connsiteX299" fmla="*/ 11397880 w 12191186"/>
              <a:gd name="connsiteY299" fmla="*/ 174391 h 2073600"/>
              <a:gd name="connsiteX300" fmla="*/ 11398495 w 12191186"/>
              <a:gd name="connsiteY300" fmla="*/ 0 h 2073600"/>
              <a:gd name="connsiteX301" fmla="*/ 11414734 w 12191186"/>
              <a:gd name="connsiteY301" fmla="*/ 0 h 2073600"/>
              <a:gd name="connsiteX302" fmla="*/ 11414120 w 12191186"/>
              <a:gd name="connsiteY302" fmla="*/ 172755 h 2073600"/>
              <a:gd name="connsiteX303" fmla="*/ 11435156 w 12191186"/>
              <a:gd name="connsiteY303" fmla="*/ 178750 h 2073600"/>
              <a:gd name="connsiteX304" fmla="*/ 11464150 w 12191186"/>
              <a:gd name="connsiteY304" fmla="*/ 223439 h 2073600"/>
              <a:gd name="connsiteX305" fmla="*/ 12109102 w 12191186"/>
              <a:gd name="connsiteY305" fmla="*/ 214830 h 2073600"/>
              <a:gd name="connsiteX306" fmla="*/ 12113788 w 12191186"/>
              <a:gd name="connsiteY306" fmla="*/ 201639 h 2073600"/>
              <a:gd name="connsiteX307" fmla="*/ 12129701 w 12191186"/>
              <a:gd name="connsiteY307" fmla="*/ 183219 h 2073600"/>
              <a:gd name="connsiteX308" fmla="*/ 11919288 w 12191186"/>
              <a:gd name="connsiteY308" fmla="*/ 25951 h 2073600"/>
              <a:gd name="connsiteX309" fmla="*/ 11884135 w 12191186"/>
              <a:gd name="connsiteY309" fmla="*/ 0 h 2073600"/>
              <a:gd name="connsiteX310" fmla="*/ 11911844 w 12191186"/>
              <a:gd name="connsiteY310" fmla="*/ 0 h 2073600"/>
              <a:gd name="connsiteX311" fmla="*/ 12001391 w 12191186"/>
              <a:gd name="connsiteY311" fmla="*/ 66484 h 2073600"/>
              <a:gd name="connsiteX312" fmla="*/ 12145289 w 12191186"/>
              <a:gd name="connsiteY312" fmla="*/ 175153 h 2073600"/>
              <a:gd name="connsiteX313" fmla="*/ 12187472 w 12191186"/>
              <a:gd name="connsiteY313" fmla="*/ 178532 h 2073600"/>
              <a:gd name="connsiteX314" fmla="*/ 12187253 w 12191186"/>
              <a:gd name="connsiteY314" fmla="*/ 179186 h 2073600"/>
              <a:gd name="connsiteX315" fmla="*/ 12191186 w 12191186"/>
              <a:gd name="connsiteY315" fmla="*/ 183876 h 2073600"/>
              <a:gd name="connsiteX316" fmla="*/ 12191186 w 12191186"/>
              <a:gd name="connsiteY316" fmla="*/ 272538 h 2073600"/>
              <a:gd name="connsiteX317" fmla="*/ 12178452 w 12191186"/>
              <a:gd name="connsiteY317" fmla="*/ 279452 h 2073600"/>
              <a:gd name="connsiteX318" fmla="*/ 12136896 w 12191186"/>
              <a:gd name="connsiteY318" fmla="*/ 275759 h 2073600"/>
              <a:gd name="connsiteX319" fmla="*/ 12136243 w 12191186"/>
              <a:gd name="connsiteY319" fmla="*/ 275323 h 2073600"/>
              <a:gd name="connsiteX320" fmla="*/ 11310896 w 12191186"/>
              <a:gd name="connsiteY320" fmla="*/ 1055979 h 2073600"/>
              <a:gd name="connsiteX321" fmla="*/ 11331496 w 12191186"/>
              <a:gd name="connsiteY321" fmla="*/ 1086390 h 2073600"/>
              <a:gd name="connsiteX322" fmla="*/ 12187908 w 12191186"/>
              <a:gd name="connsiteY322" fmla="*/ 858254 h 2073600"/>
              <a:gd name="connsiteX323" fmla="*/ 12191186 w 12191186"/>
              <a:gd name="connsiteY323" fmla="*/ 870442 h 2073600"/>
              <a:gd name="connsiteX324" fmla="*/ 12191186 w 12191186"/>
              <a:gd name="connsiteY324" fmla="*/ 874319 h 2073600"/>
              <a:gd name="connsiteX325" fmla="*/ 11333242 w 12191186"/>
              <a:gd name="connsiteY325" fmla="*/ 1102959 h 2073600"/>
              <a:gd name="connsiteX326" fmla="*/ 11329971 w 12191186"/>
              <a:gd name="connsiteY326" fmla="*/ 1118109 h 2073600"/>
              <a:gd name="connsiteX327" fmla="*/ 12191186 w 12191186"/>
              <a:gd name="connsiteY327" fmla="*/ 1655163 h 2073600"/>
              <a:gd name="connsiteX328" fmla="*/ 12191186 w 12191186"/>
              <a:gd name="connsiteY328" fmla="*/ 1666818 h 2073600"/>
              <a:gd name="connsiteX329" fmla="*/ 12187799 w 12191186"/>
              <a:gd name="connsiteY329" fmla="*/ 1672263 h 2073600"/>
              <a:gd name="connsiteX330" fmla="*/ 11322232 w 12191186"/>
              <a:gd name="connsiteY330" fmla="*/ 1132606 h 2073600"/>
              <a:gd name="connsiteX331" fmla="*/ 11253671 w 12191186"/>
              <a:gd name="connsiteY331" fmla="*/ 1148193 h 2073600"/>
              <a:gd name="connsiteX332" fmla="*/ 11250621 w 12191186"/>
              <a:gd name="connsiteY332" fmla="*/ 1146122 h 2073600"/>
              <a:gd name="connsiteX333" fmla="*/ 10972780 w 12191186"/>
              <a:gd name="connsiteY333" fmla="*/ 1828460 h 2073600"/>
              <a:gd name="connsiteX334" fmla="*/ 10984225 w 12191186"/>
              <a:gd name="connsiteY334" fmla="*/ 1869989 h 2073600"/>
              <a:gd name="connsiteX335" fmla="*/ 12191186 w 12191186"/>
              <a:gd name="connsiteY335" fmla="*/ 2057453 h 2073600"/>
              <a:gd name="connsiteX336" fmla="*/ 12191186 w 12191186"/>
              <a:gd name="connsiteY336" fmla="*/ 2058113 h 2073600"/>
              <a:gd name="connsiteX337" fmla="*/ 12188780 w 12191186"/>
              <a:gd name="connsiteY337" fmla="*/ 2073600 h 2073600"/>
              <a:gd name="connsiteX338" fmla="*/ 10979537 w 12191186"/>
              <a:gd name="connsiteY338" fmla="*/ 1885794 h 2073600"/>
              <a:gd name="connsiteX339" fmla="*/ 10978775 w 12191186"/>
              <a:gd name="connsiteY339" fmla="*/ 1887757 h 2073600"/>
              <a:gd name="connsiteX340" fmla="*/ 10905309 w 12191186"/>
              <a:gd name="connsiteY340" fmla="*/ 1910863 h 2073600"/>
              <a:gd name="connsiteX341" fmla="*/ 10882201 w 12191186"/>
              <a:gd name="connsiteY341" fmla="*/ 1837397 h 2073600"/>
              <a:gd name="connsiteX342" fmla="*/ 10883728 w 12191186"/>
              <a:gd name="connsiteY342" fmla="*/ 1835001 h 2073600"/>
              <a:gd name="connsiteX343" fmla="*/ 9905236 w 12191186"/>
              <a:gd name="connsiteY343" fmla="*/ 735084 h 2073600"/>
              <a:gd name="connsiteX344" fmla="*/ 9858475 w 12191186"/>
              <a:gd name="connsiteY344" fmla="*/ 733667 h 2073600"/>
              <a:gd name="connsiteX345" fmla="*/ 9832643 w 12191186"/>
              <a:gd name="connsiteY345" fmla="*/ 704020 h 2073600"/>
              <a:gd name="connsiteX346" fmla="*/ 8942552 w 12191186"/>
              <a:gd name="connsiteY346" fmla="*/ 813020 h 2073600"/>
              <a:gd name="connsiteX347" fmla="*/ 8939936 w 12191186"/>
              <a:gd name="connsiteY347" fmla="*/ 819450 h 2073600"/>
              <a:gd name="connsiteX348" fmla="*/ 8866470 w 12191186"/>
              <a:gd name="connsiteY348" fmla="*/ 842557 h 2073600"/>
              <a:gd name="connsiteX349" fmla="*/ 8839329 w 12191186"/>
              <a:gd name="connsiteY349" fmla="*/ 809096 h 2073600"/>
              <a:gd name="connsiteX350" fmla="*/ 7554769 w 12191186"/>
              <a:gd name="connsiteY350" fmla="*/ 558941 h 2073600"/>
              <a:gd name="connsiteX351" fmla="*/ 7516073 w 12191186"/>
              <a:gd name="connsiteY351" fmla="*/ 575073 h 2073600"/>
              <a:gd name="connsiteX352" fmla="*/ 7461574 w 12191186"/>
              <a:gd name="connsiteY352" fmla="*/ 520573 h 2073600"/>
              <a:gd name="connsiteX353" fmla="*/ 7462555 w 12191186"/>
              <a:gd name="connsiteY353" fmla="*/ 510327 h 2073600"/>
              <a:gd name="connsiteX354" fmla="*/ 6561128 w 12191186"/>
              <a:gd name="connsiteY354" fmla="*/ 186380 h 2073600"/>
              <a:gd name="connsiteX355" fmla="*/ 6513276 w 12191186"/>
              <a:gd name="connsiteY355" fmla="*/ 215374 h 2073600"/>
              <a:gd name="connsiteX356" fmla="*/ 6465644 w 12191186"/>
              <a:gd name="connsiteY356" fmla="*/ 186815 h 2073600"/>
              <a:gd name="connsiteX357" fmla="*/ 5693055 w 12191186"/>
              <a:gd name="connsiteY357" fmla="*/ 515122 h 2073600"/>
              <a:gd name="connsiteX358" fmla="*/ 5695780 w 12191186"/>
              <a:gd name="connsiteY358" fmla="*/ 531365 h 2073600"/>
              <a:gd name="connsiteX359" fmla="*/ 5641280 w 12191186"/>
              <a:gd name="connsiteY359" fmla="*/ 585864 h 2073600"/>
              <a:gd name="connsiteX360" fmla="*/ 5586779 w 12191186"/>
              <a:gd name="connsiteY360" fmla="*/ 531365 h 2073600"/>
              <a:gd name="connsiteX361" fmla="*/ 5598224 w 12191186"/>
              <a:gd name="connsiteY361" fmla="*/ 498228 h 2073600"/>
              <a:gd name="connsiteX362" fmla="*/ 5073173 w 12191186"/>
              <a:gd name="connsiteY362" fmla="*/ 85664 h 2073600"/>
              <a:gd name="connsiteX363" fmla="*/ 5030882 w 12191186"/>
              <a:gd name="connsiteY363" fmla="*/ 106266 h 2073600"/>
              <a:gd name="connsiteX364" fmla="*/ 4977253 w 12191186"/>
              <a:gd name="connsiteY364" fmla="*/ 60595 h 2073600"/>
              <a:gd name="connsiteX365" fmla="*/ 4191256 w 12191186"/>
              <a:gd name="connsiteY365" fmla="*/ 158803 h 2073600"/>
              <a:gd name="connsiteX366" fmla="*/ 4191475 w 12191186"/>
              <a:gd name="connsiteY366" fmla="*/ 162074 h 2073600"/>
              <a:gd name="connsiteX367" fmla="*/ 4135667 w 12191186"/>
              <a:gd name="connsiteY367" fmla="*/ 215155 h 2073600"/>
              <a:gd name="connsiteX368" fmla="*/ 4101659 w 12191186"/>
              <a:gd name="connsiteY368" fmla="*/ 201858 h 2073600"/>
              <a:gd name="connsiteX369" fmla="*/ 3589142 w 12191186"/>
              <a:gd name="connsiteY369" fmla="*/ 942183 h 2073600"/>
              <a:gd name="connsiteX370" fmla="*/ 3602876 w 12191186"/>
              <a:gd name="connsiteY370" fmla="*/ 979571 h 2073600"/>
              <a:gd name="connsiteX371" fmla="*/ 3547068 w 12191186"/>
              <a:gd name="connsiteY371" fmla="*/ 1032653 h 2073600"/>
              <a:gd name="connsiteX372" fmla="*/ 3494094 w 12191186"/>
              <a:gd name="connsiteY372" fmla="*/ 978808 h 2073600"/>
              <a:gd name="connsiteX373" fmla="*/ 2989863 w 12191186"/>
              <a:gd name="connsiteY373" fmla="*/ 721896 h 2073600"/>
              <a:gd name="connsiteX374" fmla="*/ 2936779 w 12191186"/>
              <a:gd name="connsiteY374" fmla="*/ 760154 h 2073600"/>
              <a:gd name="connsiteX375" fmla="*/ 2884460 w 12191186"/>
              <a:gd name="connsiteY375" fmla="*/ 714810 h 2073600"/>
              <a:gd name="connsiteX376" fmla="*/ 1901827 w 12191186"/>
              <a:gd name="connsiteY376" fmla="*/ 822829 h 2073600"/>
              <a:gd name="connsiteX377" fmla="*/ 1860625 w 12191186"/>
              <a:gd name="connsiteY377" fmla="*/ 867519 h 2073600"/>
              <a:gd name="connsiteX378" fmla="*/ 1848200 w 12191186"/>
              <a:gd name="connsiteY378" fmla="*/ 1622451 h 2073600"/>
              <a:gd name="connsiteX379" fmla="*/ 1891799 w 12191186"/>
              <a:gd name="connsiteY379" fmla="*/ 1677059 h 2073600"/>
              <a:gd name="connsiteX380" fmla="*/ 1835991 w 12191186"/>
              <a:gd name="connsiteY380" fmla="*/ 1730142 h 2073600"/>
              <a:gd name="connsiteX381" fmla="*/ 1782908 w 12191186"/>
              <a:gd name="connsiteY381" fmla="*/ 1674335 h 2073600"/>
              <a:gd name="connsiteX382" fmla="*/ 1783780 w 12191186"/>
              <a:gd name="connsiteY382" fmla="*/ 1667577 h 2073600"/>
              <a:gd name="connsiteX383" fmla="*/ 1133270 w 12191186"/>
              <a:gd name="connsiteY383" fmla="*/ 1464838 h 2073600"/>
              <a:gd name="connsiteX384" fmla="*/ 1094793 w 12191186"/>
              <a:gd name="connsiteY384" fmla="*/ 1479443 h 2073600"/>
              <a:gd name="connsiteX385" fmla="*/ 1050649 w 12191186"/>
              <a:gd name="connsiteY385" fmla="*/ 1454810 h 2073600"/>
              <a:gd name="connsiteX386" fmla="*/ 6431 w 12191186"/>
              <a:gd name="connsiteY386" fmla="*/ 1898111 h 2073600"/>
              <a:gd name="connsiteX387" fmla="*/ 0 w 12191186"/>
              <a:gd name="connsiteY387" fmla="*/ 1883069 h 2073600"/>
              <a:gd name="connsiteX388" fmla="*/ 1043890 w 12191186"/>
              <a:gd name="connsiteY388" fmla="*/ 1439658 h 2073600"/>
              <a:gd name="connsiteX389" fmla="*/ 1041601 w 12191186"/>
              <a:gd name="connsiteY389" fmla="*/ 1423416 h 2073600"/>
              <a:gd name="connsiteX390" fmla="*/ 1052066 w 12191186"/>
              <a:gd name="connsiteY390" fmla="*/ 1392788 h 2073600"/>
              <a:gd name="connsiteX391" fmla="*/ 510446 w 12191186"/>
              <a:gd name="connsiteY391" fmla="*/ 585210 h 2073600"/>
              <a:gd name="connsiteX392" fmla="*/ 506195 w 12191186"/>
              <a:gd name="connsiteY392" fmla="*/ 585537 h 2073600"/>
              <a:gd name="connsiteX393" fmla="*/ 477638 w 12191186"/>
              <a:gd name="connsiteY393" fmla="*/ 576490 h 2073600"/>
              <a:gd name="connsiteX394" fmla="*/ 10138 w 12191186"/>
              <a:gd name="connsiteY394" fmla="*/ 803317 h 2073600"/>
              <a:gd name="connsiteX395" fmla="*/ 3052 w 12191186"/>
              <a:gd name="connsiteY395" fmla="*/ 788604 h 2073600"/>
              <a:gd name="connsiteX396" fmla="*/ 464775 w 12191186"/>
              <a:gd name="connsiteY396" fmla="*/ 564609 h 2073600"/>
              <a:gd name="connsiteX397" fmla="*/ 454094 w 12191186"/>
              <a:gd name="connsiteY397" fmla="*/ 541719 h 2073600"/>
              <a:gd name="connsiteX398" fmla="*/ 3707 w 12191186"/>
              <a:gd name="connsiteY398" fmla="*/ 373205 h 2073600"/>
              <a:gd name="connsiteX399" fmla="*/ 9483 w 12191186"/>
              <a:gd name="connsiteY399" fmla="*/ 357945 h 2073600"/>
              <a:gd name="connsiteX400" fmla="*/ 453658 w 12191186"/>
              <a:gd name="connsiteY400" fmla="*/ 524061 h 2073600"/>
              <a:gd name="connsiteX401" fmla="*/ 508811 w 12191186"/>
              <a:gd name="connsiteY401" fmla="*/ 476646 h 2073600"/>
              <a:gd name="connsiteX402" fmla="*/ 511645 w 12191186"/>
              <a:gd name="connsiteY402" fmla="*/ 476974 h 2073600"/>
              <a:gd name="connsiteX403" fmla="*/ 6520 w 12191186"/>
              <a:gd name="connsiteY403" fmla="*/ 0 h 2073600"/>
              <a:gd name="connsiteX404" fmla="*/ 26464 w 12191186"/>
              <a:gd name="connsiteY404" fmla="*/ 0 h 2073600"/>
              <a:gd name="connsiteX405" fmla="*/ 9920 w 12191186"/>
              <a:gd name="connsiteY405" fmla="*/ 7511 h 20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</a:cxnLst>
            <a:rect l="l" t="t" r="r" b="b"/>
            <a:pathLst>
              <a:path w="12191186" h="2073600">
                <a:moveTo>
                  <a:pt x="1804055" y="846155"/>
                </a:moveTo>
                <a:lnTo>
                  <a:pt x="1133380" y="1385485"/>
                </a:lnTo>
                <a:cubicBezTo>
                  <a:pt x="1144280" y="1395731"/>
                  <a:pt x="1151037" y="1410228"/>
                  <a:pt x="1150602" y="1426360"/>
                </a:cubicBezTo>
                <a:lnTo>
                  <a:pt x="1143762" y="1450895"/>
                </a:lnTo>
                <a:lnTo>
                  <a:pt x="1143734" y="1450886"/>
                </a:lnTo>
                <a:lnTo>
                  <a:pt x="1143734" y="1450994"/>
                </a:lnTo>
                <a:lnTo>
                  <a:pt x="1143762" y="1450895"/>
                </a:lnTo>
                <a:lnTo>
                  <a:pt x="1788358" y="1651772"/>
                </a:lnTo>
                <a:cubicBezTo>
                  <a:pt x="1795987" y="1636185"/>
                  <a:pt x="1810703" y="1624849"/>
                  <a:pt x="1828362" y="1621905"/>
                </a:cubicBezTo>
                <a:lnTo>
                  <a:pt x="1844275" y="868718"/>
                </a:lnTo>
                <a:cubicBezTo>
                  <a:pt x="1827599" y="867519"/>
                  <a:pt x="1813210" y="858908"/>
                  <a:pt x="1804055" y="846155"/>
                </a:cubicBezTo>
                <a:close/>
                <a:moveTo>
                  <a:pt x="10639896" y="626848"/>
                </a:moveTo>
                <a:cubicBezTo>
                  <a:pt x="10633137" y="633061"/>
                  <a:pt x="10624962" y="637312"/>
                  <a:pt x="10616241" y="639492"/>
                </a:cubicBezTo>
                <a:lnTo>
                  <a:pt x="10924165" y="1808186"/>
                </a:lnTo>
                <a:cubicBezTo>
                  <a:pt x="10934739" y="1806986"/>
                  <a:pt x="10945639" y="1808731"/>
                  <a:pt x="10955775" y="1813962"/>
                </a:cubicBezTo>
                <a:lnTo>
                  <a:pt x="10959832" y="1816632"/>
                </a:lnTo>
                <a:lnTo>
                  <a:pt x="10959808" y="1816689"/>
                </a:lnTo>
                <a:lnTo>
                  <a:pt x="10959918" y="1816689"/>
                </a:lnTo>
                <a:lnTo>
                  <a:pt x="10959832" y="1816632"/>
                </a:lnTo>
                <a:lnTo>
                  <a:pt x="11237540" y="1134676"/>
                </a:lnTo>
                <a:cubicBezTo>
                  <a:pt x="11223588" y="1118327"/>
                  <a:pt x="11220100" y="1094457"/>
                  <a:pt x="11230672" y="1074183"/>
                </a:cubicBezTo>
                <a:cubicBezTo>
                  <a:pt x="11231110" y="1073419"/>
                  <a:pt x="11231654" y="1072875"/>
                  <a:pt x="11232089" y="1072112"/>
                </a:cubicBezTo>
                <a:close/>
                <a:moveTo>
                  <a:pt x="10556947" y="615185"/>
                </a:moveTo>
                <a:lnTo>
                  <a:pt x="9937828" y="690940"/>
                </a:lnTo>
                <a:cubicBezTo>
                  <a:pt x="9937064" y="697480"/>
                  <a:pt x="9935321" y="704020"/>
                  <a:pt x="9932051" y="710232"/>
                </a:cubicBezTo>
                <a:cubicBezTo>
                  <a:pt x="9928782" y="716445"/>
                  <a:pt x="9924420" y="721677"/>
                  <a:pt x="9919407" y="726037"/>
                </a:cubicBezTo>
                <a:lnTo>
                  <a:pt x="9919407" y="726256"/>
                </a:lnTo>
                <a:lnTo>
                  <a:pt x="10894300" y="1822030"/>
                </a:lnTo>
                <a:cubicBezTo>
                  <a:pt x="10898551" y="1818214"/>
                  <a:pt x="10903347" y="1815162"/>
                  <a:pt x="10908470" y="1812873"/>
                </a:cubicBezTo>
                <a:lnTo>
                  <a:pt x="10599783" y="641236"/>
                </a:lnTo>
                <a:cubicBezTo>
                  <a:pt x="10592480" y="640800"/>
                  <a:pt x="10585068" y="638838"/>
                  <a:pt x="10578090" y="635241"/>
                </a:cubicBezTo>
                <a:cubicBezTo>
                  <a:pt x="10569045" y="630445"/>
                  <a:pt x="10561960" y="623360"/>
                  <a:pt x="10556947" y="615185"/>
                </a:cubicBezTo>
                <a:close/>
                <a:moveTo>
                  <a:pt x="557752" y="551856"/>
                </a:moveTo>
                <a:cubicBezTo>
                  <a:pt x="552084" y="565481"/>
                  <a:pt x="541293" y="576381"/>
                  <a:pt x="527668" y="581830"/>
                </a:cubicBezTo>
                <a:lnTo>
                  <a:pt x="1063837" y="1381343"/>
                </a:lnTo>
                <a:cubicBezTo>
                  <a:pt x="1073321" y="1374367"/>
                  <a:pt x="1084874" y="1370226"/>
                  <a:pt x="1097410" y="1370552"/>
                </a:cubicBezTo>
                <a:cubicBezTo>
                  <a:pt x="1106129" y="1370771"/>
                  <a:pt x="1114086" y="1373168"/>
                  <a:pt x="1121281" y="1376983"/>
                </a:cubicBezTo>
                <a:lnTo>
                  <a:pt x="1796533" y="831440"/>
                </a:lnTo>
                <a:cubicBezTo>
                  <a:pt x="1794680" y="825663"/>
                  <a:pt x="1793591" y="819559"/>
                  <a:pt x="1793699" y="813237"/>
                </a:cubicBezTo>
                <a:cubicBezTo>
                  <a:pt x="1793918" y="807024"/>
                  <a:pt x="1795334" y="801247"/>
                  <a:pt x="1797296" y="795797"/>
                </a:cubicBezTo>
                <a:lnTo>
                  <a:pt x="1585946" y="618564"/>
                </a:lnTo>
                <a:cubicBezTo>
                  <a:pt x="1576572" y="625430"/>
                  <a:pt x="1565018" y="629573"/>
                  <a:pt x="1552483" y="629246"/>
                </a:cubicBezTo>
                <a:cubicBezTo>
                  <a:pt x="1525124" y="628592"/>
                  <a:pt x="1503107" y="607772"/>
                  <a:pt x="1499944" y="581285"/>
                </a:cubicBezTo>
                <a:close/>
                <a:moveTo>
                  <a:pt x="1555208" y="520246"/>
                </a:moveTo>
                <a:lnTo>
                  <a:pt x="1555317" y="520246"/>
                </a:lnTo>
                <a:lnTo>
                  <a:pt x="1555224" y="520251"/>
                </a:lnTo>
                <a:close/>
                <a:moveTo>
                  <a:pt x="8569227" y="410374"/>
                </a:moveTo>
                <a:cubicBezTo>
                  <a:pt x="8568574" y="411901"/>
                  <a:pt x="8568246" y="413318"/>
                  <a:pt x="8567485" y="414734"/>
                </a:cubicBezTo>
                <a:cubicBezTo>
                  <a:pt x="8566830" y="415933"/>
                  <a:pt x="8566067" y="416806"/>
                  <a:pt x="8565413" y="417895"/>
                </a:cubicBezTo>
                <a:lnTo>
                  <a:pt x="8851429" y="757648"/>
                </a:lnTo>
                <a:cubicBezTo>
                  <a:pt x="8867669" y="739662"/>
                  <a:pt x="8894374" y="733885"/>
                  <a:pt x="8916937" y="745658"/>
                </a:cubicBezTo>
                <a:cubicBezTo>
                  <a:pt x="8936121" y="755577"/>
                  <a:pt x="8946694" y="775524"/>
                  <a:pt x="8946040" y="795797"/>
                </a:cubicBezTo>
                <a:lnTo>
                  <a:pt x="8946257" y="795688"/>
                </a:lnTo>
                <a:lnTo>
                  <a:pt x="9829699" y="687561"/>
                </a:lnTo>
                <a:cubicBezTo>
                  <a:pt x="9829482" y="683309"/>
                  <a:pt x="9829810" y="679058"/>
                  <a:pt x="9830571" y="674807"/>
                </a:cubicBezTo>
                <a:close/>
                <a:moveTo>
                  <a:pt x="8465678" y="399366"/>
                </a:moveTo>
                <a:lnTo>
                  <a:pt x="7569701" y="530710"/>
                </a:lnTo>
                <a:lnTo>
                  <a:pt x="7565158" y="543905"/>
                </a:lnTo>
                <a:lnTo>
                  <a:pt x="7565123" y="543898"/>
                </a:lnTo>
                <a:lnTo>
                  <a:pt x="7565123" y="544007"/>
                </a:lnTo>
                <a:lnTo>
                  <a:pt x="7565158" y="543905"/>
                </a:lnTo>
                <a:lnTo>
                  <a:pt x="8837477" y="791656"/>
                </a:lnTo>
                <a:cubicBezTo>
                  <a:pt x="8837694" y="784897"/>
                  <a:pt x="8839329" y="778248"/>
                  <a:pt x="8842164" y="771817"/>
                </a:cubicBezTo>
                <a:lnTo>
                  <a:pt x="8554732" y="430538"/>
                </a:lnTo>
                <a:cubicBezTo>
                  <a:pt x="8538381" y="444818"/>
                  <a:pt x="8514293" y="448524"/>
                  <a:pt x="8493909" y="437842"/>
                </a:cubicBezTo>
                <a:cubicBezTo>
                  <a:pt x="8478432" y="429777"/>
                  <a:pt x="8468621" y="415279"/>
                  <a:pt x="8465678" y="399366"/>
                </a:cubicBezTo>
                <a:close/>
                <a:moveTo>
                  <a:pt x="10358349" y="260064"/>
                </a:moveTo>
                <a:lnTo>
                  <a:pt x="10576238" y="539430"/>
                </a:lnTo>
                <a:cubicBezTo>
                  <a:pt x="10591825" y="530710"/>
                  <a:pt x="10611336" y="529620"/>
                  <a:pt x="10628340" y="538449"/>
                </a:cubicBezTo>
                <a:cubicBezTo>
                  <a:pt x="10632483" y="540630"/>
                  <a:pt x="10636080" y="543354"/>
                  <a:pt x="10639458" y="546406"/>
                </a:cubicBezTo>
                <a:lnTo>
                  <a:pt x="10829880" y="355983"/>
                </a:lnTo>
                <a:lnTo>
                  <a:pt x="10829880" y="355874"/>
                </a:lnTo>
                <a:cubicBezTo>
                  <a:pt x="10816474" y="344647"/>
                  <a:pt x="10809498" y="327753"/>
                  <a:pt x="10810588" y="310749"/>
                </a:cubicBezTo>
                <a:close/>
                <a:moveTo>
                  <a:pt x="12112916" y="249490"/>
                </a:moveTo>
                <a:lnTo>
                  <a:pt x="10652975" y="608427"/>
                </a:lnTo>
                <a:cubicBezTo>
                  <a:pt x="10652429" y="609517"/>
                  <a:pt x="10652103" y="610825"/>
                  <a:pt x="10651557" y="611915"/>
                </a:cubicBezTo>
                <a:cubicBezTo>
                  <a:pt x="10651121" y="612677"/>
                  <a:pt x="10650576" y="613222"/>
                  <a:pt x="10650140" y="613986"/>
                </a:cubicBezTo>
                <a:lnTo>
                  <a:pt x="11242336" y="1059249"/>
                </a:lnTo>
                <a:cubicBezTo>
                  <a:pt x="11249476" y="1052764"/>
                  <a:pt x="11258113" y="1048322"/>
                  <a:pt x="11267323" y="1046265"/>
                </a:cubicBezTo>
                <a:lnTo>
                  <a:pt x="11295642" y="1047582"/>
                </a:lnTo>
                <a:lnTo>
                  <a:pt x="11295637" y="1047587"/>
                </a:lnTo>
                <a:lnTo>
                  <a:pt x="11295746" y="1047587"/>
                </a:lnTo>
                <a:lnTo>
                  <a:pt x="11295642" y="1047582"/>
                </a:lnTo>
                <a:lnTo>
                  <a:pt x="12123272" y="264750"/>
                </a:lnTo>
                <a:cubicBezTo>
                  <a:pt x="12118911" y="260173"/>
                  <a:pt x="12115424" y="255050"/>
                  <a:pt x="12112916" y="249490"/>
                </a:cubicBezTo>
                <a:close/>
                <a:moveTo>
                  <a:pt x="9722008" y="236738"/>
                </a:moveTo>
                <a:cubicBezTo>
                  <a:pt x="9716886" y="240879"/>
                  <a:pt x="9710999" y="244041"/>
                  <a:pt x="9704786" y="246112"/>
                </a:cubicBezTo>
                <a:lnTo>
                  <a:pt x="9875044" y="631317"/>
                </a:lnTo>
                <a:cubicBezTo>
                  <a:pt x="9886271" y="629573"/>
                  <a:pt x="9898043" y="630989"/>
                  <a:pt x="9908834" y="636657"/>
                </a:cubicBezTo>
                <a:cubicBezTo>
                  <a:pt x="9924093" y="644615"/>
                  <a:pt x="9933685" y="658785"/>
                  <a:pt x="9936847" y="674480"/>
                </a:cubicBezTo>
                <a:lnTo>
                  <a:pt x="10550406" y="599381"/>
                </a:lnTo>
                <a:cubicBezTo>
                  <a:pt x="10549752" y="596654"/>
                  <a:pt x="10549207" y="593930"/>
                  <a:pt x="10548989" y="591096"/>
                </a:cubicBezTo>
                <a:close/>
                <a:moveTo>
                  <a:pt x="12108010" y="231288"/>
                </a:moveTo>
                <a:lnTo>
                  <a:pt x="11462951" y="239898"/>
                </a:lnTo>
                <a:cubicBezTo>
                  <a:pt x="11461972" y="244150"/>
                  <a:pt x="11460554" y="248291"/>
                  <a:pt x="11458483" y="252325"/>
                </a:cubicBezTo>
                <a:cubicBezTo>
                  <a:pt x="11444639" y="279030"/>
                  <a:pt x="11411721" y="289385"/>
                  <a:pt x="11385016" y="275432"/>
                </a:cubicBezTo>
                <a:cubicBezTo>
                  <a:pt x="11372046" y="268675"/>
                  <a:pt x="11362999" y="257338"/>
                  <a:pt x="11358638" y="244477"/>
                </a:cubicBezTo>
                <a:lnTo>
                  <a:pt x="10917517" y="300175"/>
                </a:lnTo>
                <a:cubicBezTo>
                  <a:pt x="10920895" y="312819"/>
                  <a:pt x="10919915" y="326771"/>
                  <a:pt x="10913375" y="339415"/>
                </a:cubicBezTo>
                <a:cubicBezTo>
                  <a:pt x="10900295" y="364595"/>
                  <a:pt x="10870320" y="374950"/>
                  <a:pt x="10844596" y="364486"/>
                </a:cubicBezTo>
                <a:lnTo>
                  <a:pt x="10650032" y="559050"/>
                </a:lnTo>
                <a:cubicBezTo>
                  <a:pt x="10655591" y="568533"/>
                  <a:pt x="10658316" y="579432"/>
                  <a:pt x="10657552" y="590442"/>
                </a:cubicBezTo>
                <a:lnTo>
                  <a:pt x="10657552" y="590333"/>
                </a:lnTo>
                <a:lnTo>
                  <a:pt x="12108229" y="233686"/>
                </a:lnTo>
                <a:cubicBezTo>
                  <a:pt x="12108010" y="232923"/>
                  <a:pt x="12108010" y="232160"/>
                  <a:pt x="12108010" y="231288"/>
                </a:cubicBezTo>
                <a:close/>
                <a:moveTo>
                  <a:pt x="9636225" y="211995"/>
                </a:moveTo>
                <a:lnTo>
                  <a:pt x="8571190" y="374295"/>
                </a:lnTo>
                <a:cubicBezTo>
                  <a:pt x="8573152" y="380835"/>
                  <a:pt x="8573806" y="387702"/>
                  <a:pt x="8573152" y="394569"/>
                </a:cubicBezTo>
                <a:lnTo>
                  <a:pt x="9835586" y="659329"/>
                </a:lnTo>
                <a:lnTo>
                  <a:pt x="9835586" y="659221"/>
                </a:lnTo>
                <a:cubicBezTo>
                  <a:pt x="9841144" y="648865"/>
                  <a:pt x="9849538" y="641127"/>
                  <a:pt x="9859349" y="636222"/>
                </a:cubicBezTo>
                <a:lnTo>
                  <a:pt x="9688110" y="248619"/>
                </a:lnTo>
                <a:cubicBezTo>
                  <a:pt x="9679499" y="248727"/>
                  <a:pt x="9670669" y="246983"/>
                  <a:pt x="9662493" y="242732"/>
                </a:cubicBezTo>
                <a:cubicBezTo>
                  <a:pt x="9649633" y="235974"/>
                  <a:pt x="9640586" y="224748"/>
                  <a:pt x="9636225" y="211995"/>
                </a:cubicBezTo>
                <a:close/>
                <a:moveTo>
                  <a:pt x="9741847" y="191067"/>
                </a:moveTo>
                <a:cubicBezTo>
                  <a:pt x="9742500" y="200658"/>
                  <a:pt x="9740756" y="210578"/>
                  <a:pt x="9735960" y="219734"/>
                </a:cubicBezTo>
                <a:cubicBezTo>
                  <a:pt x="9735198" y="221150"/>
                  <a:pt x="9734107" y="222350"/>
                  <a:pt x="9733236" y="223767"/>
                </a:cubicBezTo>
                <a:lnTo>
                  <a:pt x="9733344" y="223767"/>
                </a:lnTo>
                <a:lnTo>
                  <a:pt x="10550406" y="573983"/>
                </a:lnTo>
                <a:cubicBezTo>
                  <a:pt x="10551388" y="569841"/>
                  <a:pt x="10552805" y="565699"/>
                  <a:pt x="10554876" y="561666"/>
                </a:cubicBezTo>
                <a:cubicBezTo>
                  <a:pt x="10557273" y="557197"/>
                  <a:pt x="10560325" y="553273"/>
                  <a:pt x="10563595" y="549785"/>
                </a:cubicBezTo>
                <a:lnTo>
                  <a:pt x="10335676" y="257666"/>
                </a:lnTo>
                <a:close/>
                <a:moveTo>
                  <a:pt x="7536130" y="129808"/>
                </a:moveTo>
                <a:cubicBezTo>
                  <a:pt x="7531988" y="147031"/>
                  <a:pt x="7519671" y="161092"/>
                  <a:pt x="7503538" y="167523"/>
                </a:cubicBezTo>
                <a:lnTo>
                  <a:pt x="7533077" y="468798"/>
                </a:lnTo>
                <a:cubicBezTo>
                  <a:pt x="7552806" y="475338"/>
                  <a:pt x="7567412" y="492778"/>
                  <a:pt x="7569919" y="514142"/>
                </a:cubicBezTo>
                <a:lnTo>
                  <a:pt x="8464915" y="382907"/>
                </a:lnTo>
                <a:cubicBezTo>
                  <a:pt x="8465024" y="381816"/>
                  <a:pt x="8465242" y="380726"/>
                  <a:pt x="8465461" y="379637"/>
                </a:cubicBezTo>
                <a:close/>
                <a:moveTo>
                  <a:pt x="7429527" y="112914"/>
                </a:moveTo>
                <a:lnTo>
                  <a:pt x="6569303" y="171556"/>
                </a:lnTo>
                <a:lnTo>
                  <a:pt x="7468441" y="494740"/>
                </a:lnTo>
                <a:cubicBezTo>
                  <a:pt x="7477597" y="477627"/>
                  <a:pt x="7495472" y="465854"/>
                  <a:pt x="7516292" y="465854"/>
                </a:cubicBezTo>
                <a:cubicBezTo>
                  <a:pt x="7516401" y="465854"/>
                  <a:pt x="7516618" y="465854"/>
                  <a:pt x="7516618" y="465854"/>
                </a:cubicBezTo>
                <a:lnTo>
                  <a:pt x="7487733" y="171120"/>
                </a:lnTo>
                <a:cubicBezTo>
                  <a:pt x="7486317" y="171229"/>
                  <a:pt x="7485009" y="171556"/>
                  <a:pt x="7483592" y="171556"/>
                </a:cubicBezTo>
                <a:cubicBezTo>
                  <a:pt x="7453508" y="171556"/>
                  <a:pt x="7429093" y="147140"/>
                  <a:pt x="7429093" y="117055"/>
                </a:cubicBezTo>
                <a:cubicBezTo>
                  <a:pt x="7429093" y="115639"/>
                  <a:pt x="7429527" y="114331"/>
                  <a:pt x="7429527" y="112914"/>
                </a:cubicBezTo>
                <a:close/>
                <a:moveTo>
                  <a:pt x="2438433" y="71603"/>
                </a:moveTo>
                <a:cubicBezTo>
                  <a:pt x="2429059" y="79343"/>
                  <a:pt x="2417069" y="84247"/>
                  <a:pt x="2403880" y="84247"/>
                </a:cubicBezTo>
                <a:cubicBezTo>
                  <a:pt x="2392653" y="84247"/>
                  <a:pt x="2382189" y="80868"/>
                  <a:pt x="2373577" y="75091"/>
                </a:cubicBezTo>
                <a:lnTo>
                  <a:pt x="1607637" y="569514"/>
                </a:lnTo>
                <a:cubicBezTo>
                  <a:pt x="1607855" y="571802"/>
                  <a:pt x="1608181" y="573873"/>
                  <a:pt x="1608181" y="576163"/>
                </a:cubicBezTo>
                <a:cubicBezTo>
                  <a:pt x="1607855" y="590442"/>
                  <a:pt x="1601969" y="603194"/>
                  <a:pt x="1592704" y="612677"/>
                </a:cubicBezTo>
                <a:lnTo>
                  <a:pt x="1807107" y="779012"/>
                </a:lnTo>
                <a:cubicBezTo>
                  <a:pt x="1817462" y="767240"/>
                  <a:pt x="1832503" y="759718"/>
                  <a:pt x="1849399" y="760154"/>
                </a:cubicBezTo>
                <a:lnTo>
                  <a:pt x="1849180" y="760045"/>
                </a:lnTo>
                <a:cubicBezTo>
                  <a:pt x="1875449" y="760700"/>
                  <a:pt x="1896814" y="779774"/>
                  <a:pt x="1901391" y="804517"/>
                </a:cubicBezTo>
                <a:lnTo>
                  <a:pt x="2883914" y="700096"/>
                </a:lnTo>
                <a:cubicBezTo>
                  <a:pt x="2885440" y="685162"/>
                  <a:pt x="2892961" y="672192"/>
                  <a:pt x="2903971" y="663254"/>
                </a:cubicBezTo>
                <a:close/>
                <a:moveTo>
                  <a:pt x="10230927" y="44135"/>
                </a:moveTo>
                <a:cubicBezTo>
                  <a:pt x="10229948" y="48278"/>
                  <a:pt x="10228638" y="52202"/>
                  <a:pt x="10226567" y="56126"/>
                </a:cubicBezTo>
                <a:cubicBezTo>
                  <a:pt x="10222971" y="62992"/>
                  <a:pt x="10218174" y="68660"/>
                  <a:pt x="10212507" y="73238"/>
                </a:cubicBezTo>
                <a:lnTo>
                  <a:pt x="10344178" y="242079"/>
                </a:lnTo>
                <a:lnTo>
                  <a:pt x="10803829" y="293635"/>
                </a:lnTo>
                <a:close/>
                <a:moveTo>
                  <a:pt x="10124871" y="40756"/>
                </a:moveTo>
                <a:lnTo>
                  <a:pt x="9736287" y="170357"/>
                </a:lnTo>
                <a:cubicBezTo>
                  <a:pt x="9736832" y="171556"/>
                  <a:pt x="9737268" y="172863"/>
                  <a:pt x="9737814" y="174063"/>
                </a:cubicBezTo>
                <a:lnTo>
                  <a:pt x="10321506" y="239572"/>
                </a:lnTo>
                <a:lnTo>
                  <a:pt x="10198119" y="81414"/>
                </a:lnTo>
                <a:cubicBezTo>
                  <a:pt x="10183949" y="86972"/>
                  <a:pt x="10167598" y="86863"/>
                  <a:pt x="10152992" y="79232"/>
                </a:cubicBezTo>
                <a:cubicBezTo>
                  <a:pt x="10137623" y="71167"/>
                  <a:pt x="10127815" y="56779"/>
                  <a:pt x="10124871" y="40866"/>
                </a:cubicBezTo>
                <a:close/>
                <a:moveTo>
                  <a:pt x="635420" y="0"/>
                </a:moveTo>
                <a:lnTo>
                  <a:pt x="652460" y="0"/>
                </a:lnTo>
                <a:lnTo>
                  <a:pt x="527776" y="480570"/>
                </a:lnTo>
                <a:cubicBezTo>
                  <a:pt x="536279" y="484058"/>
                  <a:pt x="543691" y="489508"/>
                  <a:pt x="549467" y="496484"/>
                </a:cubicBezTo>
                <a:lnTo>
                  <a:pt x="1145203" y="0"/>
                </a:lnTo>
                <a:lnTo>
                  <a:pt x="1170630" y="0"/>
                </a:lnTo>
                <a:lnTo>
                  <a:pt x="557861" y="510654"/>
                </a:lnTo>
                <a:cubicBezTo>
                  <a:pt x="560586" y="517413"/>
                  <a:pt x="562112" y="524825"/>
                  <a:pt x="561894" y="532562"/>
                </a:cubicBezTo>
                <a:lnTo>
                  <a:pt x="561473" y="535506"/>
                </a:lnTo>
                <a:lnTo>
                  <a:pt x="561458" y="535506"/>
                </a:lnTo>
                <a:lnTo>
                  <a:pt x="561458" y="535614"/>
                </a:lnTo>
                <a:lnTo>
                  <a:pt x="561473" y="535506"/>
                </a:lnTo>
                <a:lnTo>
                  <a:pt x="1500381" y="564826"/>
                </a:lnTo>
                <a:cubicBezTo>
                  <a:pt x="1503979" y="544989"/>
                  <a:pt x="1518256" y="529185"/>
                  <a:pt x="1537005" y="523080"/>
                </a:cubicBezTo>
                <a:lnTo>
                  <a:pt x="1450978" y="0"/>
                </a:lnTo>
                <a:lnTo>
                  <a:pt x="1467804" y="0"/>
                </a:lnTo>
                <a:lnTo>
                  <a:pt x="1553355" y="520355"/>
                </a:lnTo>
                <a:lnTo>
                  <a:pt x="1555224" y="520251"/>
                </a:lnTo>
                <a:lnTo>
                  <a:pt x="1584475" y="529702"/>
                </a:lnTo>
                <a:cubicBezTo>
                  <a:pt x="1592813" y="535424"/>
                  <a:pt x="1599462" y="543409"/>
                  <a:pt x="1603604" y="552729"/>
                </a:cubicBezTo>
                <a:lnTo>
                  <a:pt x="2361588" y="63428"/>
                </a:lnTo>
                <a:cubicBezTo>
                  <a:pt x="2354176" y="54163"/>
                  <a:pt x="2349598" y="42499"/>
                  <a:pt x="2349598" y="29747"/>
                </a:cubicBezTo>
                <a:cubicBezTo>
                  <a:pt x="2349598" y="26586"/>
                  <a:pt x="2350034" y="23534"/>
                  <a:pt x="2350578" y="20482"/>
                </a:cubicBezTo>
                <a:lnTo>
                  <a:pt x="2269788" y="0"/>
                </a:lnTo>
                <a:lnTo>
                  <a:pt x="2336071" y="0"/>
                </a:lnTo>
                <a:lnTo>
                  <a:pt x="2355810" y="5004"/>
                </a:lnTo>
                <a:lnTo>
                  <a:pt x="2359283" y="0"/>
                </a:lnTo>
                <a:lnTo>
                  <a:pt x="2448773" y="0"/>
                </a:lnTo>
                <a:lnTo>
                  <a:pt x="2454347" y="8602"/>
                </a:lnTo>
                <a:lnTo>
                  <a:pt x="2496127" y="0"/>
                </a:lnTo>
                <a:lnTo>
                  <a:pt x="2577729" y="0"/>
                </a:lnTo>
                <a:lnTo>
                  <a:pt x="2458161" y="24624"/>
                </a:lnTo>
                <a:cubicBezTo>
                  <a:pt x="2458380" y="26368"/>
                  <a:pt x="2458706" y="28003"/>
                  <a:pt x="2458706" y="29747"/>
                </a:cubicBezTo>
                <a:cubicBezTo>
                  <a:pt x="2458706" y="40648"/>
                  <a:pt x="2455437" y="50784"/>
                  <a:pt x="2449878" y="59286"/>
                </a:cubicBezTo>
                <a:lnTo>
                  <a:pt x="2918467" y="654752"/>
                </a:lnTo>
                <a:cubicBezTo>
                  <a:pt x="2925007" y="652245"/>
                  <a:pt x="2932092" y="650828"/>
                  <a:pt x="2939613" y="651045"/>
                </a:cubicBezTo>
                <a:cubicBezTo>
                  <a:pt x="2946589" y="651155"/>
                  <a:pt x="2953129" y="652790"/>
                  <a:pt x="2959124" y="655297"/>
                </a:cubicBezTo>
                <a:lnTo>
                  <a:pt x="3362109" y="0"/>
                </a:lnTo>
                <a:lnTo>
                  <a:pt x="3381136" y="0"/>
                </a:lnTo>
                <a:lnTo>
                  <a:pt x="2972859" y="664016"/>
                </a:lnTo>
                <a:cubicBezTo>
                  <a:pt x="2984630" y="673826"/>
                  <a:pt x="2992151" y="688433"/>
                  <a:pt x="2992369" y="704782"/>
                </a:cubicBezTo>
                <a:lnTo>
                  <a:pt x="3496710" y="961695"/>
                </a:lnTo>
                <a:cubicBezTo>
                  <a:pt x="3503905" y="939241"/>
                  <a:pt x="3524942" y="923000"/>
                  <a:pt x="3549794" y="923653"/>
                </a:cubicBezTo>
                <a:lnTo>
                  <a:pt x="3549685" y="923545"/>
                </a:lnTo>
                <a:cubicBezTo>
                  <a:pt x="3559494" y="923763"/>
                  <a:pt x="3568542" y="926816"/>
                  <a:pt x="3576389" y="931611"/>
                </a:cubicBezTo>
                <a:lnTo>
                  <a:pt x="4090541" y="188996"/>
                </a:lnTo>
                <a:cubicBezTo>
                  <a:pt x="4085200" y="180386"/>
                  <a:pt x="4082257" y="170139"/>
                  <a:pt x="4082475" y="159239"/>
                </a:cubicBezTo>
                <a:cubicBezTo>
                  <a:pt x="4082693" y="149756"/>
                  <a:pt x="4085636" y="141035"/>
                  <a:pt x="4090105" y="133298"/>
                </a:cubicBezTo>
                <a:lnTo>
                  <a:pt x="3814840" y="0"/>
                </a:lnTo>
                <a:lnTo>
                  <a:pt x="3852846" y="0"/>
                </a:lnTo>
                <a:lnTo>
                  <a:pt x="4100896" y="120107"/>
                </a:lnTo>
                <a:cubicBezTo>
                  <a:pt x="4110815" y="111170"/>
                  <a:pt x="4124112" y="105720"/>
                  <a:pt x="4138609" y="106047"/>
                </a:cubicBezTo>
                <a:lnTo>
                  <a:pt x="4138609" y="105938"/>
                </a:lnTo>
                <a:cubicBezTo>
                  <a:pt x="4141116" y="106047"/>
                  <a:pt x="4143515" y="106483"/>
                  <a:pt x="4146021" y="106919"/>
                </a:cubicBezTo>
                <a:lnTo>
                  <a:pt x="4180389" y="0"/>
                </a:lnTo>
                <a:lnTo>
                  <a:pt x="4197615" y="0"/>
                </a:lnTo>
                <a:lnTo>
                  <a:pt x="4161608" y="112042"/>
                </a:lnTo>
                <a:lnTo>
                  <a:pt x="4161500" y="111932"/>
                </a:lnTo>
                <a:cubicBezTo>
                  <a:pt x="4174035" y="118255"/>
                  <a:pt x="4183736" y="129155"/>
                  <a:pt x="4188423" y="142453"/>
                </a:cubicBezTo>
                <a:lnTo>
                  <a:pt x="4977253" y="43808"/>
                </a:lnTo>
                <a:cubicBezTo>
                  <a:pt x="4978889" y="32146"/>
                  <a:pt x="4984011" y="21682"/>
                  <a:pt x="4991860" y="13615"/>
                </a:cubicBezTo>
                <a:lnTo>
                  <a:pt x="4981974" y="0"/>
                </a:lnTo>
                <a:lnTo>
                  <a:pt x="5002019" y="0"/>
                </a:lnTo>
                <a:lnTo>
                  <a:pt x="5004941" y="4023"/>
                </a:lnTo>
                <a:lnTo>
                  <a:pt x="5020138" y="0"/>
                </a:lnTo>
                <a:lnTo>
                  <a:pt x="5063718" y="0"/>
                </a:lnTo>
                <a:lnTo>
                  <a:pt x="5061212" y="6238"/>
                </a:lnTo>
                <a:lnTo>
                  <a:pt x="5061182" y="6204"/>
                </a:lnTo>
                <a:lnTo>
                  <a:pt x="5061182" y="6312"/>
                </a:lnTo>
                <a:lnTo>
                  <a:pt x="5061212" y="6238"/>
                </a:lnTo>
                <a:lnTo>
                  <a:pt x="5079276" y="27022"/>
                </a:lnTo>
                <a:lnTo>
                  <a:pt x="5136267" y="0"/>
                </a:lnTo>
                <a:lnTo>
                  <a:pt x="5174806" y="0"/>
                </a:lnTo>
                <a:lnTo>
                  <a:pt x="5084726" y="42719"/>
                </a:lnTo>
                <a:cubicBezTo>
                  <a:pt x="5085162" y="45662"/>
                  <a:pt x="5085600" y="48604"/>
                  <a:pt x="5085600" y="51656"/>
                </a:cubicBezTo>
                <a:cubicBezTo>
                  <a:pt x="5085600" y="58632"/>
                  <a:pt x="5084181" y="65281"/>
                  <a:pt x="5081784" y="71386"/>
                </a:cubicBezTo>
                <a:lnTo>
                  <a:pt x="5610324" y="486674"/>
                </a:lnTo>
                <a:cubicBezTo>
                  <a:pt x="5619152" y="480461"/>
                  <a:pt x="5629835" y="476755"/>
                  <a:pt x="5641497" y="476755"/>
                </a:cubicBezTo>
                <a:cubicBezTo>
                  <a:pt x="5660027" y="476755"/>
                  <a:pt x="5676379" y="486021"/>
                  <a:pt x="5686187" y="500190"/>
                </a:cubicBezTo>
                <a:lnTo>
                  <a:pt x="5686295" y="500190"/>
                </a:lnTo>
                <a:lnTo>
                  <a:pt x="6460085" y="171338"/>
                </a:lnTo>
                <a:cubicBezTo>
                  <a:pt x="6459430" y="167850"/>
                  <a:pt x="6458995" y="164362"/>
                  <a:pt x="6458995" y="160656"/>
                </a:cubicBezTo>
                <a:cubicBezTo>
                  <a:pt x="6458995" y="141035"/>
                  <a:pt x="6469350" y="124031"/>
                  <a:pt x="6484828" y="114440"/>
                </a:cubicBezTo>
                <a:lnTo>
                  <a:pt x="6415755" y="0"/>
                </a:lnTo>
                <a:lnTo>
                  <a:pt x="6434766" y="0"/>
                </a:lnTo>
                <a:lnTo>
                  <a:pt x="6499870" y="107900"/>
                </a:lnTo>
                <a:cubicBezTo>
                  <a:pt x="6504229" y="106811"/>
                  <a:pt x="6508699" y="106047"/>
                  <a:pt x="6513386" y="106047"/>
                </a:cubicBezTo>
                <a:cubicBezTo>
                  <a:pt x="6526792" y="106047"/>
                  <a:pt x="6538892" y="111061"/>
                  <a:pt x="6548375" y="119126"/>
                </a:cubicBezTo>
                <a:lnTo>
                  <a:pt x="6746945" y="0"/>
                </a:lnTo>
                <a:lnTo>
                  <a:pt x="6778549" y="0"/>
                </a:lnTo>
                <a:lnTo>
                  <a:pt x="6559275" y="131553"/>
                </a:lnTo>
                <a:lnTo>
                  <a:pt x="6559275" y="131663"/>
                </a:lnTo>
                <a:cubicBezTo>
                  <a:pt x="6563633" y="138639"/>
                  <a:pt x="6566360" y="146704"/>
                  <a:pt x="6567232" y="155315"/>
                </a:cubicBezTo>
                <a:lnTo>
                  <a:pt x="7433015" y="96237"/>
                </a:lnTo>
                <a:cubicBezTo>
                  <a:pt x="7439446" y="80650"/>
                  <a:pt x="7452853" y="68879"/>
                  <a:pt x="7469422" y="64519"/>
                </a:cubicBezTo>
                <a:lnTo>
                  <a:pt x="7468028" y="0"/>
                </a:lnTo>
                <a:lnTo>
                  <a:pt x="7484404" y="0"/>
                </a:lnTo>
                <a:lnTo>
                  <a:pt x="7485772" y="62883"/>
                </a:lnTo>
                <a:lnTo>
                  <a:pt x="7485772" y="62992"/>
                </a:lnTo>
                <a:cubicBezTo>
                  <a:pt x="7503321" y="63755"/>
                  <a:pt x="7518798" y="72694"/>
                  <a:pt x="7528172" y="86208"/>
                </a:cubicBezTo>
                <a:lnTo>
                  <a:pt x="7679504" y="0"/>
                </a:lnTo>
                <a:lnTo>
                  <a:pt x="7712331" y="0"/>
                </a:lnTo>
                <a:lnTo>
                  <a:pt x="7535149" y="100924"/>
                </a:lnTo>
                <a:cubicBezTo>
                  <a:pt x="7536457" y="104848"/>
                  <a:pt x="7537219" y="108990"/>
                  <a:pt x="7537546" y="113350"/>
                </a:cubicBezTo>
                <a:lnTo>
                  <a:pt x="7537546" y="113459"/>
                </a:lnTo>
                <a:lnTo>
                  <a:pt x="8470692" y="364267"/>
                </a:lnTo>
                <a:cubicBezTo>
                  <a:pt x="8478649" y="349226"/>
                  <a:pt x="8492819" y="339524"/>
                  <a:pt x="8508406" y="336473"/>
                </a:cubicBezTo>
                <a:lnTo>
                  <a:pt x="8439106" y="0"/>
                </a:lnTo>
                <a:lnTo>
                  <a:pt x="8455766" y="0"/>
                </a:lnTo>
                <a:lnTo>
                  <a:pt x="8524865" y="335600"/>
                </a:lnTo>
                <a:cubicBezTo>
                  <a:pt x="8531405" y="336255"/>
                  <a:pt x="8537946" y="338107"/>
                  <a:pt x="8544049" y="341269"/>
                </a:cubicBezTo>
                <a:lnTo>
                  <a:pt x="8544049" y="341159"/>
                </a:lnTo>
                <a:cubicBezTo>
                  <a:pt x="8552334" y="345519"/>
                  <a:pt x="8558764" y="351732"/>
                  <a:pt x="8563668" y="358926"/>
                </a:cubicBezTo>
                <a:lnTo>
                  <a:pt x="9633283" y="195972"/>
                </a:lnTo>
                <a:cubicBezTo>
                  <a:pt x="9633064" y="189650"/>
                  <a:pt x="9633936" y="183219"/>
                  <a:pt x="9636116" y="177006"/>
                </a:cubicBezTo>
                <a:lnTo>
                  <a:pt x="9464257" y="0"/>
                </a:lnTo>
                <a:lnTo>
                  <a:pt x="9487127" y="0"/>
                </a:lnTo>
                <a:lnTo>
                  <a:pt x="9644183" y="161746"/>
                </a:lnTo>
                <a:cubicBezTo>
                  <a:pt x="9659987" y="140818"/>
                  <a:pt x="9688763" y="133733"/>
                  <a:pt x="9712743" y="146159"/>
                </a:cubicBezTo>
                <a:cubicBezTo>
                  <a:pt x="9717975" y="148883"/>
                  <a:pt x="9722336" y="152482"/>
                  <a:pt x="9726260" y="156515"/>
                </a:cubicBezTo>
                <a:lnTo>
                  <a:pt x="10124435" y="23862"/>
                </a:lnTo>
                <a:cubicBezTo>
                  <a:pt x="10124544" y="23426"/>
                  <a:pt x="10124653" y="22771"/>
                  <a:pt x="10124653" y="22771"/>
                </a:cubicBezTo>
                <a:lnTo>
                  <a:pt x="10078284" y="0"/>
                </a:lnTo>
                <a:lnTo>
                  <a:pt x="10115593" y="0"/>
                </a:lnTo>
                <a:lnTo>
                  <a:pt x="10129558" y="6858"/>
                </a:lnTo>
                <a:cubicBezTo>
                  <a:pt x="10129667" y="6422"/>
                  <a:pt x="10129776" y="5986"/>
                  <a:pt x="10129994" y="5658"/>
                </a:cubicBezTo>
                <a:lnTo>
                  <a:pt x="10134552" y="0"/>
                </a:lnTo>
                <a:lnTo>
                  <a:pt x="10221311" y="0"/>
                </a:lnTo>
                <a:lnTo>
                  <a:pt x="10232345" y="27022"/>
                </a:lnTo>
                <a:lnTo>
                  <a:pt x="10820508" y="283171"/>
                </a:lnTo>
                <a:cubicBezTo>
                  <a:pt x="10825739" y="275869"/>
                  <a:pt x="10832279" y="270091"/>
                  <a:pt x="10839909" y="266167"/>
                </a:cubicBezTo>
                <a:lnTo>
                  <a:pt x="10746192" y="0"/>
                </a:lnTo>
                <a:lnTo>
                  <a:pt x="10763641" y="0"/>
                </a:lnTo>
                <a:lnTo>
                  <a:pt x="10855496" y="260935"/>
                </a:lnTo>
                <a:cubicBezTo>
                  <a:pt x="10866941" y="258865"/>
                  <a:pt x="10879040" y="260282"/>
                  <a:pt x="10890158" y="266059"/>
                </a:cubicBezTo>
                <a:cubicBezTo>
                  <a:pt x="10898769" y="270528"/>
                  <a:pt x="10905527" y="277067"/>
                  <a:pt x="10910431" y="284698"/>
                </a:cubicBezTo>
                <a:lnTo>
                  <a:pt x="11355912" y="228454"/>
                </a:lnTo>
                <a:cubicBezTo>
                  <a:pt x="11355696" y="219515"/>
                  <a:pt x="11357440" y="210469"/>
                  <a:pt x="11361799" y="202075"/>
                </a:cubicBezTo>
                <a:cubicBezTo>
                  <a:pt x="11369429" y="187362"/>
                  <a:pt x="11382946" y="177878"/>
                  <a:pt x="11397880" y="174391"/>
                </a:cubicBezTo>
                <a:lnTo>
                  <a:pt x="11398495" y="0"/>
                </a:lnTo>
                <a:lnTo>
                  <a:pt x="11414734" y="0"/>
                </a:lnTo>
                <a:lnTo>
                  <a:pt x="11414120" y="172755"/>
                </a:lnTo>
                <a:cubicBezTo>
                  <a:pt x="11421312" y="173299"/>
                  <a:pt x="11428398" y="175262"/>
                  <a:pt x="11435156" y="178750"/>
                </a:cubicBezTo>
                <a:cubicBezTo>
                  <a:pt x="11452596" y="187797"/>
                  <a:pt x="11462951" y="205127"/>
                  <a:pt x="11464150" y="223439"/>
                </a:cubicBezTo>
                <a:lnTo>
                  <a:pt x="12109102" y="214830"/>
                </a:lnTo>
                <a:cubicBezTo>
                  <a:pt x="12110191" y="210360"/>
                  <a:pt x="12111608" y="205891"/>
                  <a:pt x="12113788" y="201639"/>
                </a:cubicBezTo>
                <a:cubicBezTo>
                  <a:pt x="12117712" y="194010"/>
                  <a:pt x="12123272" y="188015"/>
                  <a:pt x="12129701" y="183219"/>
                </a:cubicBezTo>
                <a:cubicBezTo>
                  <a:pt x="12082451" y="147126"/>
                  <a:pt x="12007379" y="91122"/>
                  <a:pt x="11919288" y="25951"/>
                </a:cubicBezTo>
                <a:lnTo>
                  <a:pt x="11884135" y="0"/>
                </a:lnTo>
                <a:lnTo>
                  <a:pt x="11911844" y="0"/>
                </a:lnTo>
                <a:lnTo>
                  <a:pt x="12001391" y="66484"/>
                </a:lnTo>
                <a:cubicBezTo>
                  <a:pt x="12059847" y="110060"/>
                  <a:pt x="12110218" y="148013"/>
                  <a:pt x="12145289" y="175153"/>
                </a:cubicBezTo>
                <a:cubicBezTo>
                  <a:pt x="12158805" y="170684"/>
                  <a:pt x="12173956" y="171447"/>
                  <a:pt x="12187472" y="178532"/>
                </a:cubicBezTo>
                <a:lnTo>
                  <a:pt x="12187253" y="179186"/>
                </a:lnTo>
                <a:lnTo>
                  <a:pt x="12191186" y="183876"/>
                </a:lnTo>
                <a:lnTo>
                  <a:pt x="12191186" y="272538"/>
                </a:lnTo>
                <a:lnTo>
                  <a:pt x="12178452" y="279452"/>
                </a:lnTo>
                <a:cubicBezTo>
                  <a:pt x="12165155" y="283635"/>
                  <a:pt x="12150249" y="282735"/>
                  <a:pt x="12136896" y="275759"/>
                </a:cubicBezTo>
                <a:cubicBezTo>
                  <a:pt x="12136677" y="275651"/>
                  <a:pt x="12136243" y="275323"/>
                  <a:pt x="12136243" y="275323"/>
                </a:cubicBezTo>
                <a:lnTo>
                  <a:pt x="11310896" y="1055979"/>
                </a:lnTo>
                <a:cubicBezTo>
                  <a:pt x="11321361" y="1063608"/>
                  <a:pt x="11328446" y="1074400"/>
                  <a:pt x="11331496" y="1086390"/>
                </a:cubicBezTo>
                <a:lnTo>
                  <a:pt x="12187908" y="858254"/>
                </a:lnTo>
                <a:lnTo>
                  <a:pt x="12191186" y="870442"/>
                </a:lnTo>
                <a:lnTo>
                  <a:pt x="12191186" y="874319"/>
                </a:lnTo>
                <a:lnTo>
                  <a:pt x="11333242" y="1102959"/>
                </a:lnTo>
                <a:cubicBezTo>
                  <a:pt x="11332914" y="1108081"/>
                  <a:pt x="11331715" y="1113095"/>
                  <a:pt x="11329971" y="1118109"/>
                </a:cubicBezTo>
                <a:lnTo>
                  <a:pt x="12191186" y="1655163"/>
                </a:lnTo>
                <a:lnTo>
                  <a:pt x="12191186" y="1666818"/>
                </a:lnTo>
                <a:lnTo>
                  <a:pt x="12187799" y="1672263"/>
                </a:lnTo>
                <a:lnTo>
                  <a:pt x="11322232" y="1132606"/>
                </a:lnTo>
                <a:cubicBezTo>
                  <a:pt x="11306428" y="1153534"/>
                  <a:pt x="11277651" y="1160620"/>
                  <a:pt x="11253671" y="1148193"/>
                </a:cubicBezTo>
                <a:cubicBezTo>
                  <a:pt x="11252582" y="1147539"/>
                  <a:pt x="11251710" y="1146776"/>
                  <a:pt x="11250621" y="1146122"/>
                </a:cubicBezTo>
                <a:lnTo>
                  <a:pt x="10972780" y="1828460"/>
                </a:lnTo>
                <a:cubicBezTo>
                  <a:pt x="10982153" y="1840014"/>
                  <a:pt x="10986296" y="1855056"/>
                  <a:pt x="10984225" y="1869989"/>
                </a:cubicBezTo>
                <a:lnTo>
                  <a:pt x="12191186" y="2057453"/>
                </a:lnTo>
                <a:lnTo>
                  <a:pt x="12191186" y="2058113"/>
                </a:lnTo>
                <a:lnTo>
                  <a:pt x="12188780" y="2073600"/>
                </a:lnTo>
                <a:lnTo>
                  <a:pt x="10979537" y="1885794"/>
                </a:lnTo>
                <a:cubicBezTo>
                  <a:pt x="10979320" y="1886448"/>
                  <a:pt x="10979102" y="1887101"/>
                  <a:pt x="10978775" y="1887757"/>
                </a:cubicBezTo>
                <a:cubicBezTo>
                  <a:pt x="10964932" y="1914461"/>
                  <a:pt x="10932015" y="1924706"/>
                  <a:pt x="10905309" y="1910863"/>
                </a:cubicBezTo>
                <a:cubicBezTo>
                  <a:pt x="10878604" y="1897021"/>
                  <a:pt x="10868249" y="1864102"/>
                  <a:pt x="10882201" y="1837397"/>
                </a:cubicBezTo>
                <a:cubicBezTo>
                  <a:pt x="10882636" y="1836526"/>
                  <a:pt x="10883290" y="1835872"/>
                  <a:pt x="10883728" y="1835001"/>
                </a:cubicBezTo>
                <a:lnTo>
                  <a:pt x="9905236" y="735084"/>
                </a:lnTo>
                <a:cubicBezTo>
                  <a:pt x="9890739" y="741406"/>
                  <a:pt x="9873627" y="741516"/>
                  <a:pt x="9858475" y="733667"/>
                </a:cubicBezTo>
                <a:cubicBezTo>
                  <a:pt x="9845940" y="727128"/>
                  <a:pt x="9837111" y="716337"/>
                  <a:pt x="9832643" y="704020"/>
                </a:cubicBezTo>
                <a:lnTo>
                  <a:pt x="8942552" y="813020"/>
                </a:lnTo>
                <a:cubicBezTo>
                  <a:pt x="8941680" y="815199"/>
                  <a:pt x="8941027" y="817380"/>
                  <a:pt x="8939936" y="819450"/>
                </a:cubicBezTo>
                <a:cubicBezTo>
                  <a:pt x="8926093" y="846155"/>
                  <a:pt x="8893175" y="856509"/>
                  <a:pt x="8866470" y="842557"/>
                </a:cubicBezTo>
                <a:cubicBezTo>
                  <a:pt x="8852627" y="835364"/>
                  <a:pt x="8843253" y="822938"/>
                  <a:pt x="8839329" y="809096"/>
                </a:cubicBezTo>
                <a:lnTo>
                  <a:pt x="7554769" y="558941"/>
                </a:lnTo>
                <a:cubicBezTo>
                  <a:pt x="7544849" y="568860"/>
                  <a:pt x="7531225" y="575073"/>
                  <a:pt x="7516073" y="575073"/>
                </a:cubicBezTo>
                <a:cubicBezTo>
                  <a:pt x="7485990" y="575073"/>
                  <a:pt x="7461574" y="550657"/>
                  <a:pt x="7461574" y="520573"/>
                </a:cubicBezTo>
                <a:cubicBezTo>
                  <a:pt x="7461574" y="517085"/>
                  <a:pt x="7461901" y="513597"/>
                  <a:pt x="7462555" y="510327"/>
                </a:cubicBezTo>
                <a:lnTo>
                  <a:pt x="6561128" y="186380"/>
                </a:lnTo>
                <a:cubicBezTo>
                  <a:pt x="6551972" y="203493"/>
                  <a:pt x="6533878" y="215374"/>
                  <a:pt x="6513276" y="215374"/>
                </a:cubicBezTo>
                <a:cubicBezTo>
                  <a:pt x="6492675" y="215374"/>
                  <a:pt x="6474910" y="203710"/>
                  <a:pt x="6465644" y="186815"/>
                </a:cubicBezTo>
                <a:lnTo>
                  <a:pt x="5693055" y="515122"/>
                </a:lnTo>
                <a:cubicBezTo>
                  <a:pt x="5694690" y="520246"/>
                  <a:pt x="5695780" y="525697"/>
                  <a:pt x="5695780" y="531365"/>
                </a:cubicBezTo>
                <a:cubicBezTo>
                  <a:pt x="5695780" y="561448"/>
                  <a:pt x="5671364" y="585864"/>
                  <a:pt x="5641280" y="585864"/>
                </a:cubicBezTo>
                <a:cubicBezTo>
                  <a:pt x="5611195" y="585864"/>
                  <a:pt x="5586779" y="561448"/>
                  <a:pt x="5586779" y="531365"/>
                </a:cubicBezTo>
                <a:cubicBezTo>
                  <a:pt x="5586779" y="518829"/>
                  <a:pt x="5591140" y="507385"/>
                  <a:pt x="5598224" y="498228"/>
                </a:cubicBezTo>
                <a:lnTo>
                  <a:pt x="5073173" y="85664"/>
                </a:lnTo>
                <a:cubicBezTo>
                  <a:pt x="5063253" y="98090"/>
                  <a:pt x="5048104" y="106266"/>
                  <a:pt x="5030882" y="106266"/>
                </a:cubicBezTo>
                <a:cubicBezTo>
                  <a:pt x="5003741" y="106266"/>
                  <a:pt x="4981504" y="86427"/>
                  <a:pt x="4977253" y="60595"/>
                </a:cubicBezTo>
                <a:lnTo>
                  <a:pt x="4191256" y="158803"/>
                </a:lnTo>
                <a:cubicBezTo>
                  <a:pt x="4191256" y="159893"/>
                  <a:pt x="4191475" y="160983"/>
                  <a:pt x="4191475" y="162074"/>
                </a:cubicBezTo>
                <a:cubicBezTo>
                  <a:pt x="4190712" y="192157"/>
                  <a:pt x="4165751" y="215919"/>
                  <a:pt x="4135667" y="215155"/>
                </a:cubicBezTo>
                <a:cubicBezTo>
                  <a:pt x="4122587" y="214830"/>
                  <a:pt x="4110815" y="209706"/>
                  <a:pt x="4101659" y="201858"/>
                </a:cubicBezTo>
                <a:lnTo>
                  <a:pt x="3589142" y="942183"/>
                </a:lnTo>
                <a:cubicBezTo>
                  <a:pt x="3597863" y="952212"/>
                  <a:pt x="3603202" y="965292"/>
                  <a:pt x="3602876" y="979571"/>
                </a:cubicBezTo>
                <a:cubicBezTo>
                  <a:pt x="3602113" y="1009655"/>
                  <a:pt x="3577153" y="1033416"/>
                  <a:pt x="3547068" y="1032653"/>
                </a:cubicBezTo>
                <a:cubicBezTo>
                  <a:pt x="3517638" y="1031891"/>
                  <a:pt x="3494422" y="1008020"/>
                  <a:pt x="3494094" y="978808"/>
                </a:cubicBezTo>
                <a:lnTo>
                  <a:pt x="2989863" y="721896"/>
                </a:lnTo>
                <a:cubicBezTo>
                  <a:pt x="2982776" y="744567"/>
                  <a:pt x="2961631" y="760808"/>
                  <a:pt x="2936779" y="760154"/>
                </a:cubicBezTo>
                <a:cubicBezTo>
                  <a:pt x="2910292" y="759500"/>
                  <a:pt x="2888710" y="739989"/>
                  <a:pt x="2884460" y="714810"/>
                </a:cubicBezTo>
                <a:lnTo>
                  <a:pt x="1901827" y="822829"/>
                </a:lnTo>
                <a:cubicBezTo>
                  <a:pt x="1898557" y="844956"/>
                  <a:pt x="1881989" y="862504"/>
                  <a:pt x="1860625" y="867519"/>
                </a:cubicBezTo>
                <a:lnTo>
                  <a:pt x="1848200" y="1622451"/>
                </a:lnTo>
                <a:cubicBezTo>
                  <a:pt x="1873595" y="1627574"/>
                  <a:pt x="1892453" y="1650245"/>
                  <a:pt x="1891799" y="1677059"/>
                </a:cubicBezTo>
                <a:cubicBezTo>
                  <a:pt x="1891035" y="1707144"/>
                  <a:pt x="1866075" y="1730906"/>
                  <a:pt x="1835991" y="1730142"/>
                </a:cubicBezTo>
                <a:cubicBezTo>
                  <a:pt x="1805907" y="1729378"/>
                  <a:pt x="1782146" y="1704418"/>
                  <a:pt x="1782908" y="1674335"/>
                </a:cubicBezTo>
                <a:cubicBezTo>
                  <a:pt x="1783018" y="1672045"/>
                  <a:pt x="1783454" y="1669866"/>
                  <a:pt x="1783780" y="1667577"/>
                </a:cubicBezTo>
                <a:lnTo>
                  <a:pt x="1133270" y="1464838"/>
                </a:lnTo>
                <a:cubicBezTo>
                  <a:pt x="1123133" y="1474211"/>
                  <a:pt x="1109617" y="1479770"/>
                  <a:pt x="1094793" y="1479443"/>
                </a:cubicBezTo>
                <a:cubicBezTo>
                  <a:pt x="1076264" y="1479007"/>
                  <a:pt x="1060132" y="1469197"/>
                  <a:pt x="1050649" y="1454810"/>
                </a:cubicBezTo>
                <a:lnTo>
                  <a:pt x="6431" y="1898111"/>
                </a:lnTo>
                <a:lnTo>
                  <a:pt x="0" y="1883069"/>
                </a:lnTo>
                <a:lnTo>
                  <a:pt x="1043890" y="1439658"/>
                </a:lnTo>
                <a:cubicBezTo>
                  <a:pt x="1042473" y="1434535"/>
                  <a:pt x="1041492" y="1429086"/>
                  <a:pt x="1041601" y="1423416"/>
                </a:cubicBezTo>
                <a:cubicBezTo>
                  <a:pt x="1041929" y="1411972"/>
                  <a:pt x="1045744" y="1401399"/>
                  <a:pt x="1052066" y="1392788"/>
                </a:cubicBezTo>
                <a:lnTo>
                  <a:pt x="510446" y="585210"/>
                </a:lnTo>
                <a:cubicBezTo>
                  <a:pt x="509029" y="585318"/>
                  <a:pt x="507611" y="585537"/>
                  <a:pt x="506195" y="585537"/>
                </a:cubicBezTo>
                <a:cubicBezTo>
                  <a:pt x="495622" y="585318"/>
                  <a:pt x="485922" y="581941"/>
                  <a:pt x="477638" y="576490"/>
                </a:cubicBezTo>
                <a:lnTo>
                  <a:pt x="10138" y="803317"/>
                </a:lnTo>
                <a:lnTo>
                  <a:pt x="3052" y="788604"/>
                </a:lnTo>
                <a:lnTo>
                  <a:pt x="464775" y="564609"/>
                </a:lnTo>
                <a:cubicBezTo>
                  <a:pt x="459543" y="557960"/>
                  <a:pt x="455728" y="550221"/>
                  <a:pt x="454094" y="541719"/>
                </a:cubicBezTo>
                <a:lnTo>
                  <a:pt x="3707" y="373205"/>
                </a:lnTo>
                <a:lnTo>
                  <a:pt x="9483" y="357945"/>
                </a:lnTo>
                <a:lnTo>
                  <a:pt x="453658" y="524061"/>
                </a:lnTo>
                <a:cubicBezTo>
                  <a:pt x="457254" y="496810"/>
                  <a:pt x="480689" y="475993"/>
                  <a:pt x="508811" y="476646"/>
                </a:cubicBezTo>
                <a:cubicBezTo>
                  <a:pt x="509792" y="476646"/>
                  <a:pt x="510664" y="476974"/>
                  <a:pt x="511645" y="476974"/>
                </a:cubicBezTo>
                <a:close/>
                <a:moveTo>
                  <a:pt x="6520" y="0"/>
                </a:moveTo>
                <a:lnTo>
                  <a:pt x="26464" y="0"/>
                </a:lnTo>
                <a:lnTo>
                  <a:pt x="9920" y="7511"/>
                </a:ln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de-DE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648000"/>
            <a:ext cx="11111046" cy="64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70" y="1830168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540070" y="6458853"/>
            <a:ext cx="656014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C916C37-BF2B-4AB9-8E35-2CDE3689D05F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1362999" y="6458853"/>
            <a:ext cx="4544082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471116" y="6458853"/>
            <a:ext cx="18000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>
                <a:solidFill>
                  <a:schemeClr val="accent2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36A2AD6-D6D9-F559-B06E-3BA42E555B4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0256608" y="704154"/>
            <a:ext cx="1394508" cy="303166"/>
            <a:chOff x="10127185" y="4974722"/>
            <a:chExt cx="1852869" cy="40281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B537447-4115-C229-6A03-9DA068E8FC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 bwMode="gray">
            <a:xfrm>
              <a:off x="10902525" y="4988566"/>
              <a:ext cx="1077529" cy="375126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01BB240-4058-8666-C33D-AE4E858B22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/>
            <a:stretch>
              <a:fillRect/>
            </a:stretch>
          </p:blipFill>
          <p:spPr bwMode="gray">
            <a:xfrm>
              <a:off x="10127185" y="4974722"/>
              <a:ext cx="598980" cy="402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4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3" r:id="rId2"/>
    <p:sldLayoutId id="2147483674" r:id="rId3"/>
    <p:sldLayoutId id="2147483686" r:id="rId4"/>
    <p:sldLayoutId id="2147483682" r:id="rId5"/>
    <p:sldLayoutId id="2147483675" r:id="rId6"/>
    <p:sldLayoutId id="2147483676" r:id="rId7"/>
    <p:sldLayoutId id="2147483677" r:id="rId8"/>
    <p:sldLayoutId id="2147483696" r:id="rId9"/>
    <p:sldLayoutId id="2147483678" r:id="rId10"/>
    <p:sldLayoutId id="2147483697" r:id="rId11"/>
    <p:sldLayoutId id="2147483680" r:id="rId12"/>
    <p:sldLayoutId id="2147483698" r:id="rId13"/>
    <p:sldLayoutId id="2147483679" r:id="rId14"/>
    <p:sldLayoutId id="2147483692" r:id="rId15"/>
    <p:sldLayoutId id="2147483681" r:id="rId16"/>
    <p:sldLayoutId id="2147483699" r:id="rId17"/>
    <p:sldLayoutId id="2147483685" r:id="rId18"/>
    <p:sldLayoutId id="2147483688" r:id="rId19"/>
    <p:sldLayoutId id="2147483683" r:id="rId20"/>
    <p:sldLayoutId id="2147483684" r:id="rId21"/>
    <p:sldLayoutId id="2147483695" r:id="rId22"/>
    <p:sldLayoutId id="2147483693" r:id="rId23"/>
    <p:sldLayoutId id="2147483694" r:id="rId24"/>
    <p:sldLayoutId id="2147483700" r:id="rId25"/>
    <p:sldLayoutId id="2147483701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27" indent="-270027" algn="l" defTabSz="91449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720072" indent="-270027" algn="l" defTabSz="91449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080108" indent="-270027" algn="l" defTabSz="91449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440144" indent="-270027" algn="l" defTabSz="91449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180" indent="-270027" algn="l" defTabSz="914491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–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851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7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9" indent="-228623" algn="l" defTabSz="9144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.png"/><Relationship Id="rId3" Type="http://schemas.openxmlformats.org/officeDocument/2006/relationships/hyperlink" Target="https://specif.de/apps/edit#import=../examples/Telephone-Connection-Request.specif.zip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2.jpeg"/><Relationship Id="rId2" Type="http://schemas.openxmlformats.org/officeDocument/2006/relationships/hyperlink" Target="https://specif.de/apps/edit#import=../examples/Telephone-Connection-Request%20(Requirements).xlsx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11" Type="http://schemas.openxmlformats.org/officeDocument/2006/relationships/image" Target="../media/image19.jpeg"/><Relationship Id="rId5" Type="http://schemas.openxmlformats.org/officeDocument/2006/relationships/image" Target="../media/image27.jpeg"/><Relationship Id="rId10" Type="http://schemas.openxmlformats.org/officeDocument/2006/relationships/image" Target="../media/image15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fSE/SpecIF-Open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specif.de/apps/view.html#project=P-ad200200057ae27e1653000005dd2afc;view=doc;node=N-Folder-Functions;import=../examples/SmAV.specif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de/imgres?imgurl=https%3A%2F%2Fwww.omg.org%2Fimages%2Flogos%2FBPMN-logo.svg&amp;imgrefurl=https%3A%2F%2Fwww.omg.org%2Fbpmn%2F&amp;docid=bcsZYmD36o3_0M&amp;tbnid=3Ql29AWdpZcK9M%3A&amp;vet=10ahUKEwjk6dGM1rHkAhXSiVwKHWRkAh0QMwhCKAAwAA..i&amp;w=792&amp;h=612&amp;hl=de&amp;bih=931&amp;biw=1920&amp;q=bpmn%20logo&amp;ved=0ahUKEwjk6dGM1rHkAhXSiVwKHWRkAh0QMwhCKAAwAA&amp;iact=mrc&amp;uact=8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15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9.jpeg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open-services.net/" TargetMode="Externa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open-services.net/" TargetMode="Externa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hyperlink" Target="https://specif.de/apps/view.html#project=P-ad200200057ae27e1653000005dd2afc;view=statements;node=N-FollowtheRoad;import=../examples/SmAV.specifz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hyperlink" Target="https://specif.de/apps/view.html#project=P-ad200200057ae27e1653000005dd2afc;view=doc;node=N-DrivetoTarget;import=../examples/SmAV.specifz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52.png"/><Relationship Id="rId9" Type="http://schemas.openxmlformats.org/officeDocument/2006/relationships/hyperlink" Target="https://specif.de/apps/view.html#project=P-ad200200057ae27e1653000005dd2afc;view=doc;node=N-Folder-Functions;import=../examples/SmAV.specifz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2.png"/><Relationship Id="rId7" Type="http://schemas.openxmlformats.org/officeDocument/2006/relationships/hyperlink" Target="https://www.google.de/imgres?imgurl=https%3A%2F%2Fwww.omg.org%2Fimages%2Flogos%2FBPMN-logo.svg&amp;imgrefurl=https%3A%2F%2Fwww.omg.org%2Fbpmn%2F&amp;docid=bcsZYmD36o3_0M&amp;tbnid=3Ql29AWdpZcK9M%3A&amp;vet=10ahUKEwjk6dGM1rHkAhXSiVwKHWRkAh0QMwhCKAAwAA..i&amp;w=792&amp;h=612&amp;hl=de&amp;bih=931&amp;biw=1920&amp;q=bpmn%20logo&amp;ved=0ahUKEwjk6dGM1rHkAhXSiVwKHWRkAh0QMwhCKAAwAA&amp;iact=mrc&amp;uact=8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f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f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oal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EAC08894-B3C7-8720-8986-0B6D3588CC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" b="43"/>
          <a:stretch/>
        </p:blipFill>
        <p:spPr bwMode="gray"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448A98D-E4F0-7A41-4741-FDADD3AF34D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SpecIF – Was ist das?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7CE4E0-2CB5-248B-607C-4A4AEC2C1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noProof="0" dirty="0"/>
              <a:t>Tutorial </a:t>
            </a:r>
            <a:r>
              <a:rPr lang="de-DE" noProof="0" dirty="0" err="1"/>
              <a:t>TdSE</a:t>
            </a:r>
            <a:r>
              <a:rPr lang="de-DE" noProof="0" dirty="0"/>
              <a:t> 2022 | Dr. Oliver Alt | Paderborn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D48F03F-3C3D-0349-9833-B526F6CA012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B4C6AE21-DDAD-42EA-A97F-DAC6C6AA7BE2}" type="datetime1">
              <a:rPr lang="de-DE" smtClean="0"/>
              <a:t>15.11.2022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491FF1A-F2A2-80A7-CFEC-5DA2782038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61D39C7-916E-39A4-7715-782EBF31C8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96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2A50E4-5515-4020-9DB1-62B6F37A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hat technische und Domänenaspekte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C79691-7504-4332-BA10-C6761DDB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AEC4-F58B-4EFD-BB21-B35F58BBE24B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A40B950-7B2E-47B3-A326-4CB498B3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5C8AC5-B1F9-4B26-A25C-14C5160C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10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9D30D19-E34E-4E44-A4A8-CF509E70BCBF}"/>
              </a:ext>
            </a:extLst>
          </p:cNvPr>
          <p:cNvGrpSpPr/>
          <p:nvPr/>
        </p:nvGrpSpPr>
        <p:grpSpPr>
          <a:xfrm>
            <a:off x="2744999" y="1296000"/>
            <a:ext cx="6324164" cy="4724074"/>
            <a:chOff x="4392885" y="1727919"/>
            <a:chExt cx="5976664" cy="4464496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2F54070-AA79-4F25-826A-1996AB6CFA6F}"/>
                </a:ext>
              </a:extLst>
            </p:cNvPr>
            <p:cNvSpPr/>
            <p:nvPr/>
          </p:nvSpPr>
          <p:spPr>
            <a:xfrm>
              <a:off x="4392885" y="5472335"/>
              <a:ext cx="5976664" cy="72008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116" dirty="0">
                  <a:solidFill>
                    <a:schemeClr val="accent1">
                      <a:lumMod val="75000"/>
                    </a:schemeClr>
                  </a:solidFill>
                </a:rPr>
                <a:t>Schema and </a:t>
              </a:r>
              <a:r>
                <a:rPr lang="de-DE" sz="2116" dirty="0" err="1">
                  <a:solidFill>
                    <a:schemeClr val="accent1">
                      <a:lumMod val="75000"/>
                    </a:schemeClr>
                  </a:solidFill>
                </a:rPr>
                <a:t>Constraints</a:t>
              </a:r>
              <a:endParaRPr lang="de-DE" sz="2116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1408BF3-831D-4A55-A8AA-7F72B2FDFA4D}"/>
                </a:ext>
              </a:extLst>
            </p:cNvPr>
            <p:cNvSpPr/>
            <p:nvPr/>
          </p:nvSpPr>
          <p:spPr>
            <a:xfrm>
              <a:off x="4392885" y="2520007"/>
              <a:ext cx="2952328" cy="2880320"/>
            </a:xfrm>
            <a:prstGeom prst="rect">
              <a:avLst/>
            </a:prstGeom>
            <a:solidFill>
              <a:srgbClr val="5CB400">
                <a:alpha val="15000"/>
              </a:srgbClr>
            </a:solidFill>
            <a:ln>
              <a:solidFill>
                <a:srgbClr val="5C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116" dirty="0">
                  <a:solidFill>
                    <a:srgbClr val="5CB400"/>
                  </a:solidFill>
                </a:rPr>
                <a:t>Domänen:</a:t>
              </a: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 err="1">
                  <a:solidFill>
                    <a:srgbClr val="5CB400"/>
                  </a:solidFill>
                </a:rPr>
                <a:t>Generic</a:t>
              </a:r>
              <a:endParaRPr lang="de-DE" sz="1693" dirty="0">
                <a:solidFill>
                  <a:srgbClr val="5CB400"/>
                </a:solidFill>
              </a:endParaRP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 err="1">
                  <a:solidFill>
                    <a:srgbClr val="5CB400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Requirement-Mgmt</a:t>
              </a:r>
              <a:endParaRPr lang="de-DE" sz="1693" dirty="0">
                <a:solidFill>
                  <a:srgbClr val="5CB400"/>
                </a:solidFill>
              </a:endParaRP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>
                  <a:solidFill>
                    <a:srgbClr val="5CB400"/>
                  </a:solidFill>
                </a:rPr>
                <a:t>Supplier Agreement (Automotive)</a:t>
              </a: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b="1" dirty="0">
                  <a:solidFill>
                    <a:srgbClr val="5CB40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Model-Integration</a:t>
              </a:r>
              <a:endParaRPr lang="de-DE" sz="1693" b="1" dirty="0">
                <a:solidFill>
                  <a:srgbClr val="5CB400"/>
                </a:solidFill>
              </a:endParaRP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 err="1">
                  <a:solidFill>
                    <a:srgbClr val="5CB400"/>
                  </a:solidFill>
                </a:rPr>
                <a:t>Vocabulary</a:t>
              </a:r>
              <a:endParaRPr lang="de-DE" sz="1693" dirty="0">
                <a:solidFill>
                  <a:srgbClr val="5CB400"/>
                </a:solidFill>
              </a:endParaRP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>
                  <a:solidFill>
                    <a:srgbClr val="5CB400"/>
                  </a:solidFill>
                </a:rPr>
                <a:t>Test-Management</a:t>
              </a:r>
            </a:p>
            <a:p>
              <a:pPr marL="302352" indent="-302352">
                <a:buFont typeface="Arial" panose="020B0604020202020204" pitchFamily="34" charset="0"/>
                <a:buChar char="•"/>
              </a:pPr>
              <a:r>
                <a:rPr lang="de-DE" sz="1693" dirty="0">
                  <a:solidFill>
                    <a:srgbClr val="5CB400"/>
                  </a:solidFill>
                </a:rPr>
                <a:t>Variant-Management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FA9A0E9-583B-4C71-AF2C-5844D27B44B2}"/>
                </a:ext>
              </a:extLst>
            </p:cNvPr>
            <p:cNvSpPr/>
            <p:nvPr/>
          </p:nvSpPr>
          <p:spPr>
            <a:xfrm>
              <a:off x="7417221" y="2520007"/>
              <a:ext cx="2952328" cy="2880320"/>
            </a:xfrm>
            <a:prstGeom prst="rect">
              <a:avLst/>
            </a:prstGeom>
            <a:solidFill>
              <a:srgbClr val="5CB400">
                <a:alpha val="15000"/>
              </a:srgbClr>
            </a:solidFill>
            <a:ln>
              <a:solidFill>
                <a:srgbClr val="5C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116" dirty="0">
                  <a:solidFill>
                    <a:srgbClr val="5CB400"/>
                  </a:solidFill>
                </a:rPr>
                <a:t>Standardisiertes Vokabular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59369D9-8004-4C55-9621-8A9DAA8EB6EF}"/>
                </a:ext>
              </a:extLst>
            </p:cNvPr>
            <p:cNvSpPr/>
            <p:nvPr/>
          </p:nvSpPr>
          <p:spPr>
            <a:xfrm>
              <a:off x="4392885" y="1727919"/>
              <a:ext cx="5976664" cy="72008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116" dirty="0" err="1">
                  <a:solidFill>
                    <a:schemeClr val="accent1">
                      <a:lumMod val="75000"/>
                    </a:schemeClr>
                  </a:solidFill>
                </a:rPr>
                <a:t>OpenAPI</a:t>
              </a:r>
              <a:endParaRPr lang="de-DE" sz="2116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61973E62-EEAB-437C-9DBE-0E2F06066981}"/>
              </a:ext>
            </a:extLst>
          </p:cNvPr>
          <p:cNvSpPr/>
          <p:nvPr/>
        </p:nvSpPr>
        <p:spPr>
          <a:xfrm flipH="1">
            <a:off x="9183455" y="2134142"/>
            <a:ext cx="571461" cy="3047790"/>
          </a:xfrm>
          <a:prstGeom prst="leftBrace">
            <a:avLst/>
          </a:prstGeom>
          <a:ln w="25400">
            <a:solidFill>
              <a:srgbClr val="5CB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28D13A84-6AC9-46E8-BFD6-4E16D6EC26EB}"/>
              </a:ext>
            </a:extLst>
          </p:cNvPr>
          <p:cNvSpPr/>
          <p:nvPr/>
        </p:nvSpPr>
        <p:spPr>
          <a:xfrm>
            <a:off x="9753740" y="2705603"/>
            <a:ext cx="2042195" cy="1904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905" b="1" dirty="0">
                <a:solidFill>
                  <a:srgbClr val="5CB400"/>
                </a:solidFill>
              </a:rPr>
              <a:t>Domänen:</a:t>
            </a:r>
            <a:br>
              <a:rPr lang="de-DE" sz="1905" dirty="0">
                <a:solidFill>
                  <a:srgbClr val="5CB400"/>
                </a:solidFill>
              </a:rPr>
            </a:br>
            <a:r>
              <a:rPr lang="de-DE" sz="1905" dirty="0">
                <a:solidFill>
                  <a:srgbClr val="5CB400"/>
                </a:solidFill>
              </a:rPr>
              <a:t>Standardisierte</a:t>
            </a:r>
          </a:p>
          <a:p>
            <a:pPr algn="ctr"/>
            <a:r>
              <a:rPr lang="de-DE" sz="1905" dirty="0">
                <a:solidFill>
                  <a:srgbClr val="5CB400"/>
                </a:solidFill>
              </a:rPr>
              <a:t>Semantik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4F95CD6A-D978-40A8-9329-AA87D89FA627}"/>
              </a:ext>
            </a:extLst>
          </p:cNvPr>
          <p:cNvSpPr/>
          <p:nvPr/>
        </p:nvSpPr>
        <p:spPr>
          <a:xfrm>
            <a:off x="345505" y="2912016"/>
            <a:ext cx="1845788" cy="14920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6" rIns="76186" rtlCol="0" anchor="ctr"/>
          <a:lstStyle/>
          <a:p>
            <a:pPr algn="ctr"/>
            <a:r>
              <a:rPr lang="de-DE" sz="1905" b="1" dirty="0">
                <a:solidFill>
                  <a:schemeClr val="accent1"/>
                </a:solidFill>
              </a:rPr>
              <a:t>Technisch:</a:t>
            </a:r>
            <a:br>
              <a:rPr lang="de-DE" sz="1905" dirty="0">
                <a:solidFill>
                  <a:schemeClr val="accent1"/>
                </a:solidFill>
              </a:rPr>
            </a:br>
            <a:r>
              <a:rPr lang="de-DE" sz="1905" dirty="0">
                <a:solidFill>
                  <a:schemeClr val="accent1"/>
                </a:solidFill>
              </a:rPr>
              <a:t>Technischer Informations-träger</a:t>
            </a: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DE78B-768E-4621-9BE5-9707CD1157A8}"/>
              </a:ext>
            </a:extLst>
          </p:cNvPr>
          <p:cNvCxnSpPr>
            <a:cxnSpLocks/>
            <a:stCxn id="14" idx="2"/>
            <a:endCxn id="7" idx="1"/>
          </p:cNvCxnSpPr>
          <p:nvPr/>
        </p:nvCxnSpPr>
        <p:spPr>
          <a:xfrm rot="16200000" flipH="1">
            <a:off x="1389179" y="4283280"/>
            <a:ext cx="1235041" cy="1476600"/>
          </a:xfrm>
          <a:prstGeom prst="bentConnector2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B8D9FDD4-9E16-404D-97DB-B0644198F9B9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rot="5400000" flipH="1" flipV="1">
            <a:off x="1389179" y="1556195"/>
            <a:ext cx="1235042" cy="1476600"/>
          </a:xfrm>
          <a:prstGeom prst="bentConnector2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Bildergebnis für JSON logo">
            <a:extLst>
              <a:ext uri="{FF2B5EF4-FFF2-40B4-BE49-F238E27FC236}">
                <a16:creationId xmlns:a16="http://schemas.microsoft.com/office/drawing/2014/main" id="{E556542A-A41C-4763-B7F0-6F689C910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3" y="4523860"/>
            <a:ext cx="1772220" cy="69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VG file format variant Icons | Free Download">
            <a:extLst>
              <a:ext uri="{FF2B5EF4-FFF2-40B4-BE49-F238E27FC236}">
                <a16:creationId xmlns:a16="http://schemas.microsoft.com/office/drawing/2014/main" id="{70AFEDE0-1221-42A8-9D19-22C22C8E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" y="5299542"/>
            <a:ext cx="1192530" cy="11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84DD5C4-188A-4B85-98F8-F8E719F41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455" y="5300007"/>
            <a:ext cx="882038" cy="1191600"/>
          </a:xfrm>
          <a:prstGeom prst="rect">
            <a:avLst/>
          </a:prstGeom>
        </p:spPr>
      </p:pic>
      <p:pic>
        <p:nvPicPr>
          <p:cNvPr id="1026" name="Picture 2" descr="OpenAPI Initiative">
            <a:extLst>
              <a:ext uri="{FF2B5EF4-FFF2-40B4-BE49-F238E27FC236}">
                <a16:creationId xmlns:a16="http://schemas.microsoft.com/office/drawing/2014/main" id="{05F1DCB0-0CB9-40F5-97E6-1CFFC6E1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0" y="1031114"/>
            <a:ext cx="2191293" cy="66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290F2B6-8576-423C-A98A-DE759ABD6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5601" y="2106639"/>
            <a:ext cx="2447925" cy="381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EDE5534-FABD-4C8D-AFB0-2EDC3DED4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7645" y="2645316"/>
            <a:ext cx="2228850" cy="533400"/>
          </a:xfrm>
          <a:prstGeom prst="rect">
            <a:avLst/>
          </a:prstGeom>
        </p:spPr>
      </p:pic>
      <p:pic>
        <p:nvPicPr>
          <p:cNvPr id="28" name="Picture 7" descr="Bildergebnis für ireb logo">
            <a:extLst>
              <a:ext uri="{FF2B5EF4-FFF2-40B4-BE49-F238E27FC236}">
                <a16:creationId xmlns:a16="http://schemas.microsoft.com/office/drawing/2014/main" id="{E0867CAF-74B9-45B1-A0C7-1C482324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601" y="4234262"/>
            <a:ext cx="119481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" descr="Bildergebnis für certified tester logo">
            <a:extLst>
              <a:ext uri="{FF2B5EF4-FFF2-40B4-BE49-F238E27FC236}">
                <a16:creationId xmlns:a16="http://schemas.microsoft.com/office/drawing/2014/main" id="{12067D26-3E8F-4986-9D76-F52B31AA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864" y="4155186"/>
            <a:ext cx="879210" cy="6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ffektivere Systementwicklung mit dem ReqIF-Standard">
            <a:extLst>
              <a:ext uri="{FF2B5EF4-FFF2-40B4-BE49-F238E27FC236}">
                <a16:creationId xmlns:a16="http://schemas.microsoft.com/office/drawing/2014/main" id="{A2791A1D-2D50-49CE-8BE9-810ED6E59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9" b="32772"/>
          <a:stretch/>
        </p:blipFill>
        <p:spPr bwMode="auto">
          <a:xfrm>
            <a:off x="9754916" y="5300007"/>
            <a:ext cx="2110152" cy="7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F4E9949-D855-4034-8B30-765A993C58F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063" y="3378731"/>
            <a:ext cx="581937" cy="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03645E02-E512-4A3B-9F86-E2B6427B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1" y="1074789"/>
            <a:ext cx="5882404" cy="5215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BB7345-47CE-4808-9CAF-055C49BE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– eine Art ReqIF 2.0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3F1D2D-99AD-422A-8A3C-03C19E74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8BCF-AFB6-4D64-9A85-7033A3EE4457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84595E-78EC-4AE5-B037-68265355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5525A4-189E-4FD6-B703-E02F596C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86F4926-ED3C-490D-A5A6-8B915DD82D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dirty="0"/>
              <a:t>Weiterentwicklung von ReqIF</a:t>
            </a:r>
          </a:p>
          <a:p>
            <a:pPr lvl="2"/>
            <a:r>
              <a:rPr lang="de-DE" sz="1800" dirty="0"/>
              <a:t>ReqIF- wie SpecIF-Daten sind Graph-Daten</a:t>
            </a:r>
          </a:p>
          <a:p>
            <a:pPr lvl="2"/>
            <a:r>
              <a:rPr lang="de-DE" sz="1800" dirty="0"/>
              <a:t>JSON mit</a:t>
            </a:r>
            <a:r>
              <a:rPr lang="de-DE" sz="1800" dirty="0">
                <a:sym typeface="Wingdings" panose="05000000000000000000" pitchFamily="2" charset="2"/>
              </a:rPr>
              <a:t> JSON-Schema</a:t>
            </a:r>
            <a:endParaRPr lang="de-DE" sz="1800" dirty="0"/>
          </a:p>
          <a:p>
            <a:pPr lvl="2"/>
            <a:r>
              <a:rPr lang="de-DE" sz="1800" dirty="0"/>
              <a:t>Versionierung der Einzelelemente</a:t>
            </a:r>
          </a:p>
          <a:p>
            <a:pPr lvl="2"/>
            <a:r>
              <a:rPr lang="de-DE" sz="1800" dirty="0"/>
              <a:t>Mehrsprachigkeit</a:t>
            </a:r>
          </a:p>
          <a:p>
            <a:pPr lvl="2"/>
            <a:r>
              <a:rPr lang="de-DE" sz="1800" dirty="0"/>
              <a:t>Vererbung</a:t>
            </a:r>
          </a:p>
          <a:p>
            <a:pPr lvl="2"/>
            <a:r>
              <a:rPr lang="de-DE" sz="1800" dirty="0"/>
              <a:t>Weitere genutzte Standards: XHTML, SVG</a:t>
            </a:r>
          </a:p>
        </p:txBody>
      </p:sp>
      <p:pic>
        <p:nvPicPr>
          <p:cNvPr id="12" name="Picture 5" descr="Bildergebnis für JSON logo">
            <a:extLst>
              <a:ext uri="{FF2B5EF4-FFF2-40B4-BE49-F238E27FC236}">
                <a16:creationId xmlns:a16="http://schemas.microsoft.com/office/drawing/2014/main" id="{326A3B43-AE4F-41E8-9C32-62DF837BE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3" y="5289207"/>
            <a:ext cx="1875262" cy="74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VG file format variant Icons | Free Download">
            <a:extLst>
              <a:ext uri="{FF2B5EF4-FFF2-40B4-BE49-F238E27FC236}">
                <a16:creationId xmlns:a16="http://schemas.microsoft.com/office/drawing/2014/main" id="{9DD57CC9-CED3-47E5-9DFF-DBB1BF4C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23" y="5028598"/>
            <a:ext cx="1261867" cy="12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79014C-6E11-42E0-8A4F-923465CF7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89" y="5029090"/>
            <a:ext cx="933322" cy="1260883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BF603BD5-34B7-4BC6-9C4D-9E35E4F59D1F}"/>
              </a:ext>
            </a:extLst>
          </p:cNvPr>
          <p:cNvSpPr/>
          <p:nvPr/>
        </p:nvSpPr>
        <p:spPr>
          <a:xfrm>
            <a:off x="609490" y="4876700"/>
            <a:ext cx="5334121" cy="152389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5"/>
          </a:p>
        </p:txBody>
      </p:sp>
    </p:spTree>
    <p:extLst>
      <p:ext uri="{BB962C8B-B14F-4D97-AF65-F5344CB8AC3E}">
        <p14:creationId xmlns:p14="http://schemas.microsoft.com/office/powerpoint/2010/main" val="209632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Grundprinzipien der Informationsabbildung</a:t>
            </a:r>
            <a:br>
              <a:rPr lang="de-DE" dirty="0"/>
            </a:br>
            <a:r>
              <a:rPr lang="de-DE" dirty="0"/>
              <a:t>in SpecIF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000" dirty="0"/>
              <a:t>SpecIF Daten sind Graph-Daten (Knoten und Kanten)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000" dirty="0"/>
              <a:t>Die Knoten heißen </a:t>
            </a:r>
            <a:r>
              <a:rPr lang="de-DE" sz="2000" i="1" dirty="0" err="1">
                <a:solidFill>
                  <a:srgbClr val="FF0000"/>
                </a:solidFill>
              </a:rPr>
              <a:t>Resourcen</a:t>
            </a:r>
            <a:r>
              <a:rPr lang="de-DE" sz="2000" dirty="0"/>
              <a:t>, die Kanten </a:t>
            </a:r>
            <a:r>
              <a:rPr lang="de-DE" sz="2000" i="1" dirty="0">
                <a:solidFill>
                  <a:schemeClr val="accent4"/>
                </a:solidFill>
              </a:rPr>
              <a:t>Statement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2000" i="1" dirty="0"/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000" dirty="0"/>
              <a:t>Zwei </a:t>
            </a:r>
            <a:r>
              <a:rPr lang="de-DE" sz="2000" dirty="0" err="1">
                <a:solidFill>
                  <a:srgbClr val="FF0000"/>
                </a:solidFill>
              </a:rPr>
              <a:t>Resourcen</a:t>
            </a:r>
            <a:r>
              <a:rPr lang="de-DE" sz="2000" dirty="0"/>
              <a:t> und ein </a:t>
            </a:r>
            <a:r>
              <a:rPr lang="de-DE" sz="2000" dirty="0">
                <a:solidFill>
                  <a:schemeClr val="accent4"/>
                </a:solidFill>
              </a:rPr>
              <a:t>Statement</a:t>
            </a:r>
            <a:r>
              <a:rPr lang="de-DE" sz="2000" dirty="0"/>
              <a:t> bilden eine prädikatenlogische Aussage</a:t>
            </a:r>
          </a:p>
          <a:p>
            <a:pPr lvl="2" indent="0">
              <a:spcBef>
                <a:spcPts val="1905"/>
              </a:spcBef>
              <a:buClr>
                <a:srgbClr val="C00000"/>
              </a:buClr>
              <a:buNone/>
            </a:pPr>
            <a:r>
              <a:rPr lang="de-DE" sz="1800" dirty="0"/>
              <a:t>	</a:t>
            </a:r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AB37-CD3C-4211-BF81-986F54A8DCD4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12</a:t>
            </a:fld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B18D059-7D69-4303-BB5E-5850D52F22D7}"/>
              </a:ext>
            </a:extLst>
          </p:cNvPr>
          <p:cNvSpPr/>
          <p:nvPr/>
        </p:nvSpPr>
        <p:spPr>
          <a:xfrm>
            <a:off x="2348144" y="5384673"/>
            <a:ext cx="1908699" cy="559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rgbClr val="FF0000"/>
                </a:solidFill>
              </a:rPr>
              <a:t>Diagram</a:t>
            </a:r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48EF43-6C49-4D55-A0EF-99C28842922B}"/>
              </a:ext>
            </a:extLst>
          </p:cNvPr>
          <p:cNvSpPr/>
          <p:nvPr/>
        </p:nvSpPr>
        <p:spPr>
          <a:xfrm>
            <a:off x="6066010" y="5420184"/>
            <a:ext cx="1908699" cy="559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Package</a:t>
            </a:r>
            <a:endParaRPr lang="de-DE" dirty="0"/>
          </a:p>
        </p:txBody>
      </p: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57C6A822-3097-4E8A-83CC-80BF51F0D11B}"/>
              </a:ext>
            </a:extLst>
          </p:cNvPr>
          <p:cNvCxnSpPr>
            <a:cxnSpLocks/>
            <a:stCxn id="3" idx="7"/>
            <a:endCxn id="9" idx="1"/>
          </p:cNvCxnSpPr>
          <p:nvPr/>
        </p:nvCxnSpPr>
        <p:spPr>
          <a:xfrm rot="16200000" flipH="1">
            <a:off x="5143670" y="4300230"/>
            <a:ext cx="35511" cy="2368211"/>
          </a:xfrm>
          <a:prstGeom prst="curvedConnector3">
            <a:avLst>
              <a:gd name="adj1" fmla="val -874397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AE43AFC5-DB4B-4AB5-9DB4-60556681EA46}"/>
              </a:ext>
            </a:extLst>
          </p:cNvPr>
          <p:cNvSpPr txBox="1"/>
          <p:nvPr/>
        </p:nvSpPr>
        <p:spPr>
          <a:xfrm>
            <a:off x="4786482" y="4835304"/>
            <a:ext cx="749885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000" dirty="0" err="1">
                <a:solidFill>
                  <a:schemeClr val="accent4"/>
                </a:solidFill>
              </a:rPr>
              <a:t>shows</a:t>
            </a:r>
            <a:endParaRPr lang="de-DE" sz="2000" dirty="0">
              <a:solidFill>
                <a:schemeClr val="accent4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C276F0E-D1FF-4D2C-B1E8-DD9719E43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26" y="1652222"/>
            <a:ext cx="2095137" cy="16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461D97-03B0-4C1E-9A90-80842DEF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repräsentiere ich Daten mit SpecIF?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B9379F-B647-4041-948C-741C2CAF6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7202D-0DA9-461A-B696-D95CA4A04CE7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D54F4ED-2FF1-4DDD-8E41-105F0C8A6334}"/>
              </a:ext>
            </a:extLst>
          </p:cNvPr>
          <p:cNvSpPr/>
          <p:nvPr/>
        </p:nvSpPr>
        <p:spPr>
          <a:xfrm>
            <a:off x="134224" y="5377544"/>
            <a:ext cx="1417740" cy="4362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Number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859E93-25FB-4222-B5B3-D919752C8B91}"/>
              </a:ext>
            </a:extLst>
          </p:cNvPr>
          <p:cNvSpPr/>
          <p:nvPr/>
        </p:nvSpPr>
        <p:spPr>
          <a:xfrm>
            <a:off x="1704364" y="5377544"/>
            <a:ext cx="1417740" cy="4362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36EFD882-5D0C-414F-B305-FF528B7161E4}"/>
              </a:ext>
            </a:extLst>
          </p:cNvPr>
          <p:cNvSpPr/>
          <p:nvPr/>
        </p:nvSpPr>
        <p:spPr>
          <a:xfrm>
            <a:off x="3274504" y="5377544"/>
            <a:ext cx="1417740" cy="4362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Formatted</a:t>
            </a:r>
            <a:r>
              <a:rPr lang="de-DE" sz="1400" dirty="0">
                <a:solidFill>
                  <a:schemeClr val="tx1"/>
                </a:solidFill>
              </a:rPr>
              <a:t> Text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3ABC53B-E9B4-4FDC-9F8C-5DAFDD0D3106}"/>
              </a:ext>
            </a:extLst>
          </p:cNvPr>
          <p:cNvSpPr/>
          <p:nvPr/>
        </p:nvSpPr>
        <p:spPr>
          <a:xfrm>
            <a:off x="1704364" y="3692755"/>
            <a:ext cx="1417740" cy="4362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20C49C2-2C5C-4E6A-80E6-1F9E90F02F6F}"/>
              </a:ext>
            </a:extLst>
          </p:cNvPr>
          <p:cNvSpPr/>
          <p:nvPr/>
        </p:nvSpPr>
        <p:spPr>
          <a:xfrm>
            <a:off x="3274504" y="3692755"/>
            <a:ext cx="1417740" cy="4362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3279E83-9940-4089-9E4A-F3A9225F3813}"/>
              </a:ext>
            </a:extLst>
          </p:cNvPr>
          <p:cNvSpPr/>
          <p:nvPr/>
        </p:nvSpPr>
        <p:spPr>
          <a:xfrm>
            <a:off x="4844644" y="5377544"/>
            <a:ext cx="1417740" cy="436228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Enumeration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EC38D3B-28F5-4EF0-B53A-72F1D5B947CE}"/>
              </a:ext>
            </a:extLst>
          </p:cNvPr>
          <p:cNvSpPr/>
          <p:nvPr/>
        </p:nvSpPr>
        <p:spPr>
          <a:xfrm>
            <a:off x="4844644" y="3692755"/>
            <a:ext cx="1417740" cy="4362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4CE7F58-A6F9-4D12-B033-D314AC91AB94}"/>
              </a:ext>
            </a:extLst>
          </p:cNvPr>
          <p:cNvSpPr/>
          <p:nvPr/>
        </p:nvSpPr>
        <p:spPr>
          <a:xfrm>
            <a:off x="3060585" y="1493239"/>
            <a:ext cx="1845578" cy="13591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>
                <a:solidFill>
                  <a:schemeClr val="tx1"/>
                </a:solidFill>
              </a:rPr>
              <a:t>Requirement</a:t>
            </a:r>
            <a:endParaRPr lang="de-DE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Status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AC40E10-C592-4440-8B3F-C47C6AE10F13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2413234" y="4128983"/>
            <a:ext cx="0" cy="12485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FC8851F-80A5-404D-8537-F84D65149570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3983374" y="4128983"/>
            <a:ext cx="0" cy="12485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727D3E1-609D-43C6-82EB-6260ACB8CAC9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5553514" y="4128983"/>
            <a:ext cx="0" cy="12485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97A54D6-424F-434C-A8E2-EC1EA7ECEFA5}"/>
              </a:ext>
            </a:extLst>
          </p:cNvPr>
          <p:cNvCxnSpPr>
            <a:stCxn id="11" idx="2"/>
            <a:endCxn id="7" idx="0"/>
          </p:cNvCxnSpPr>
          <p:nvPr/>
        </p:nvCxnSpPr>
        <p:spPr>
          <a:xfrm flipH="1">
            <a:off x="2413234" y="2852357"/>
            <a:ext cx="1570140" cy="8403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45648D5-F4C6-4382-AD4F-5C98E5674BF1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3983374" y="2852357"/>
            <a:ext cx="0" cy="8403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B9412E7-FACE-409E-9D8C-2231217710BA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3983374" y="2852357"/>
            <a:ext cx="1570140" cy="8403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C24B9C71-3E63-438E-B3C9-9691AAAA2FA7}"/>
              </a:ext>
            </a:extLst>
          </p:cNvPr>
          <p:cNvSpPr txBox="1"/>
          <p:nvPr/>
        </p:nvSpPr>
        <p:spPr>
          <a:xfrm>
            <a:off x="6699592" y="5536773"/>
            <a:ext cx="796820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b="1" i="1" dirty="0"/>
              <a:t>Data </a:t>
            </a:r>
            <a:r>
              <a:rPr lang="de-DE" sz="1200" b="1" i="1" dirty="0" err="1"/>
              <a:t>Types</a:t>
            </a:r>
            <a:endParaRPr lang="de-DE" sz="1200" b="1" i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93CD65E-4D1E-4404-AC29-3293FB64FCC5}"/>
              </a:ext>
            </a:extLst>
          </p:cNvPr>
          <p:cNvSpPr txBox="1"/>
          <p:nvPr/>
        </p:nvSpPr>
        <p:spPr>
          <a:xfrm>
            <a:off x="6718091" y="3818536"/>
            <a:ext cx="75982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b="1" i="1" dirty="0"/>
              <a:t>Properties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9BFEC2E-090C-46F3-86B0-DE9056F5CA28}"/>
              </a:ext>
            </a:extLst>
          </p:cNvPr>
          <p:cNvSpPr txBox="1"/>
          <p:nvPr/>
        </p:nvSpPr>
        <p:spPr>
          <a:xfrm>
            <a:off x="6734058" y="2080465"/>
            <a:ext cx="77918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b="1" i="1" dirty="0"/>
              <a:t>Resources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39E852F-4120-4F00-9BB1-7AED43956B7E}"/>
              </a:ext>
            </a:extLst>
          </p:cNvPr>
          <p:cNvSpPr/>
          <p:nvPr/>
        </p:nvSpPr>
        <p:spPr>
          <a:xfrm>
            <a:off x="8429159" y="1493239"/>
            <a:ext cx="3431097" cy="37834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>
                <a:solidFill>
                  <a:schemeClr val="tx1"/>
                </a:solidFill>
              </a:rPr>
              <a:t>Resource</a:t>
            </a:r>
            <a:r>
              <a:rPr lang="de-DE" u="sng" dirty="0">
                <a:solidFill>
                  <a:schemeClr val="tx1"/>
                </a:solidFill>
              </a:rPr>
              <a:t>: </a:t>
            </a:r>
            <a:r>
              <a:rPr lang="de-DE" u="sng" dirty="0" err="1">
                <a:solidFill>
                  <a:schemeClr val="tx1"/>
                </a:solidFill>
              </a:rPr>
              <a:t>Requirement</a:t>
            </a:r>
            <a:endParaRPr lang="de-DE" u="sng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Title:</a:t>
            </a:r>
          </a:p>
          <a:p>
            <a:r>
              <a:rPr lang="de-DE" dirty="0">
                <a:solidFill>
                  <a:schemeClr val="tx1"/>
                </a:solidFill>
              </a:rPr>
              <a:t>„Cloud First Approach“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Description: </a:t>
            </a:r>
          </a:p>
          <a:p>
            <a:r>
              <a:rPr lang="de-DE" dirty="0">
                <a:solidFill>
                  <a:schemeClr val="tx1"/>
                </a:solidFill>
              </a:rPr>
              <a:t>„All </a:t>
            </a:r>
            <a:r>
              <a:rPr lang="de-DE" dirty="0" err="1">
                <a:solidFill>
                  <a:schemeClr val="tx1"/>
                </a:solidFill>
              </a:rPr>
              <a:t>digitalization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solutions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KM </a:t>
            </a:r>
            <a:r>
              <a:rPr lang="de-DE" dirty="0" err="1">
                <a:solidFill>
                  <a:schemeClr val="tx1"/>
                </a:solidFill>
              </a:rPr>
              <a:t>group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shall</a:t>
            </a:r>
            <a:r>
              <a:rPr lang="de-DE" dirty="0">
                <a:solidFill>
                  <a:schemeClr val="tx1"/>
                </a:solidFill>
              </a:rPr>
              <a:t> follow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cloud</a:t>
            </a:r>
            <a:r>
              <a:rPr lang="de-DE" dirty="0">
                <a:solidFill>
                  <a:schemeClr val="tx1"/>
                </a:solidFill>
              </a:rPr>
              <a:t>-first </a:t>
            </a:r>
            <a:r>
              <a:rPr lang="de-DE" dirty="0" err="1">
                <a:solidFill>
                  <a:schemeClr val="tx1"/>
                </a:solidFill>
              </a:rPr>
              <a:t>approach</a:t>
            </a:r>
            <a:r>
              <a:rPr lang="de-DE" dirty="0">
                <a:solidFill>
                  <a:schemeClr val="tx1"/>
                </a:solidFill>
              </a:rPr>
              <a:t>.“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Status: </a:t>
            </a:r>
          </a:p>
          <a:p>
            <a:r>
              <a:rPr lang="de-DE" dirty="0">
                <a:solidFill>
                  <a:schemeClr val="tx1"/>
                </a:solidFill>
              </a:rPr>
              <a:t>„</a:t>
            </a:r>
            <a:r>
              <a:rPr lang="de-DE" dirty="0" err="1">
                <a:solidFill>
                  <a:schemeClr val="tx1"/>
                </a:solidFill>
              </a:rPr>
              <a:t>Approved</a:t>
            </a:r>
            <a:r>
              <a:rPr lang="de-DE" dirty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9C4D755-8A92-4C07-8FFC-3F748EBF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D27184C-F08F-4E26-9598-EDDDB9DA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5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" grpId="0"/>
      <p:bldP spid="25" grpId="0"/>
      <p:bldP spid="26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E9EA7E-2B17-4BA8-B608-A12BA1F9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A8774-1EA9-41AF-8978-FCBAE3C8F164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2C8961-91DC-4CC0-A751-02A21CB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2B2BB0-60BB-4C4F-9736-8BED80D4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14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8A0914D-1454-41F2-A981-4DFCCA7EE0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1800" dirty="0"/>
              <a:t>Durch </a:t>
            </a:r>
            <a:r>
              <a:rPr lang="de-DE" sz="1800" dirty="0" err="1"/>
              <a:t>Resourcen</a:t>
            </a:r>
            <a:r>
              <a:rPr lang="de-DE" sz="1800" dirty="0"/>
              <a:t> und Statements lassen sich Graphen, so genannte „semantische Netze“ aufbauen – analog zu Techniken des „</a:t>
            </a:r>
            <a:r>
              <a:rPr lang="de-DE" sz="1800" dirty="0" err="1"/>
              <a:t>semantic</a:t>
            </a:r>
            <a:r>
              <a:rPr lang="de-DE" sz="1800" dirty="0"/>
              <a:t> Web“ (RDF etc.)</a:t>
            </a:r>
          </a:p>
          <a:p>
            <a:endParaRPr lang="de-DE" sz="1800" dirty="0"/>
          </a:p>
          <a:p>
            <a:r>
              <a:rPr lang="de-DE" sz="1800" dirty="0"/>
              <a:t>In solchen Netzen kann man durch die Daten navigieren und ggfs. auch logische Schlüsse daraus ziehen</a:t>
            </a:r>
          </a:p>
          <a:p>
            <a:endParaRPr lang="de-DE" sz="1800" dirty="0"/>
          </a:p>
          <a:p>
            <a:r>
              <a:rPr lang="de-DE" sz="1800" dirty="0" err="1"/>
              <a:t>Besipiel</a:t>
            </a:r>
            <a:r>
              <a:rPr lang="de-DE" sz="1800" dirty="0"/>
              <a:t>: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CB5A9D-162D-42D5-8546-CC5D2E68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Semantische Netze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48437E3-EF6B-4F2E-800B-CA2D8740F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F1EF1AC-8572-4E34-A208-333BE658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7" y="3903235"/>
            <a:ext cx="9761905" cy="2390476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FA6FC9F5-FE5E-4131-92F1-401EF0A9F133}"/>
              </a:ext>
            </a:extLst>
          </p:cNvPr>
          <p:cNvSpPr/>
          <p:nvPr/>
        </p:nvSpPr>
        <p:spPr>
          <a:xfrm>
            <a:off x="7430075" y="3423920"/>
            <a:ext cx="4549048" cy="81524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Das </a:t>
            </a:r>
            <a:r>
              <a:rPr lang="de-DE" b="1" dirty="0"/>
              <a:t>Thermometer</a:t>
            </a:r>
            <a:r>
              <a:rPr lang="de-DE" dirty="0"/>
              <a:t> muss dem </a:t>
            </a:r>
            <a:r>
              <a:rPr lang="de-DE" b="1" dirty="0"/>
              <a:t>Benutzer</a:t>
            </a:r>
            <a:r>
              <a:rPr lang="de-DE" dirty="0"/>
              <a:t> die </a:t>
            </a:r>
            <a:r>
              <a:rPr lang="de-DE" b="1" dirty="0"/>
              <a:t>Umgebungstemperatur</a:t>
            </a:r>
            <a:r>
              <a:rPr lang="de-DE" dirty="0"/>
              <a:t> digital anzeigen.</a:t>
            </a:r>
          </a:p>
        </p:txBody>
      </p:sp>
    </p:spTree>
    <p:extLst>
      <p:ext uri="{BB962C8B-B14F-4D97-AF65-F5344CB8AC3E}">
        <p14:creationId xmlns:p14="http://schemas.microsoft.com/office/powerpoint/2010/main" val="11832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A3CFDE8-9506-4894-93F2-6575B38C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semantisches Netz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8E6B895-1259-4AD9-86B3-A160E23A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4BD79-0E68-4E69-A5BA-FECC4279723A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B2FE1A-56F1-4F89-9214-4ED86BAE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438CE4-C79B-4DE0-B2F0-F86CA81F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15</a:t>
            </a:fld>
            <a:endParaRPr lang="de-DE" noProof="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0F0E221-CAB5-4508-B086-BD78E641C935}"/>
              </a:ext>
            </a:extLst>
          </p:cNvPr>
          <p:cNvSpPr/>
          <p:nvPr/>
        </p:nvSpPr>
        <p:spPr>
          <a:xfrm>
            <a:off x="4936055" y="3393146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[Akteur]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Thermometer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CCAF797-B2FE-4246-B6EA-945E7C5E4861}"/>
              </a:ext>
            </a:extLst>
          </p:cNvPr>
          <p:cNvSpPr/>
          <p:nvPr/>
        </p:nvSpPr>
        <p:spPr>
          <a:xfrm>
            <a:off x="1012214" y="2465893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[Diagramm]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Thermometer Systemkontext AV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539ED5A-0042-480C-BAC4-52F44E263CE5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3413891" y="3009851"/>
            <a:ext cx="1522164" cy="92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BCBAC32-838C-44A3-8344-80576C21F732}"/>
              </a:ext>
            </a:extLst>
          </p:cNvPr>
          <p:cNvSpPr txBox="1"/>
          <p:nvPr/>
        </p:nvSpPr>
        <p:spPr>
          <a:xfrm>
            <a:off x="3929848" y="300985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zeigt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D808C7E-8F66-4A6B-95C9-E80C9BF8996C}"/>
              </a:ext>
            </a:extLst>
          </p:cNvPr>
          <p:cNvSpPr/>
          <p:nvPr/>
        </p:nvSpPr>
        <p:spPr>
          <a:xfrm>
            <a:off x="9311587" y="3009851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[Anforderung]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Thermometer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6AF1599-E426-41E5-8B8D-62C85C93591B}"/>
              </a:ext>
            </a:extLst>
          </p:cNvPr>
          <p:cNvCxnSpPr>
            <a:cxnSpLocks/>
            <a:stCxn id="8" idx="7"/>
            <a:endCxn id="12" idx="2"/>
          </p:cNvCxnSpPr>
          <p:nvPr/>
        </p:nvCxnSpPr>
        <p:spPr>
          <a:xfrm>
            <a:off x="6986015" y="3552468"/>
            <a:ext cx="2325572" cy="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46AD696-76A8-4A8D-B8E7-4CB6FB08BE5A}"/>
              </a:ext>
            </a:extLst>
          </p:cNvPr>
          <p:cNvSpPr txBox="1"/>
          <p:nvPr/>
        </p:nvSpPr>
        <p:spPr>
          <a:xfrm>
            <a:off x="7783235" y="320082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erfüllt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31DCF12-3A5C-46C4-B5B1-A45086ED91A2}"/>
              </a:ext>
            </a:extLst>
          </p:cNvPr>
          <p:cNvSpPr/>
          <p:nvPr/>
        </p:nvSpPr>
        <p:spPr>
          <a:xfrm>
            <a:off x="3413891" y="5271656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[Schnittstelle]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Umgebungs-temperatur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AF9BD68-1884-49F2-997A-18C339E2D76E}"/>
              </a:ext>
            </a:extLst>
          </p:cNvPr>
          <p:cNvSpPr txBox="1"/>
          <p:nvPr/>
        </p:nvSpPr>
        <p:spPr>
          <a:xfrm>
            <a:off x="4976949" y="4710006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ist Teil von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84F0C53-E962-4D4B-88A0-4A78BF9EF25F}"/>
              </a:ext>
            </a:extLst>
          </p:cNvPr>
          <p:cNvCxnSpPr>
            <a:stCxn id="15" idx="0"/>
            <a:endCxn id="8" idx="3"/>
          </p:cNvCxnSpPr>
          <p:nvPr/>
        </p:nvCxnSpPr>
        <p:spPr>
          <a:xfrm flipV="1">
            <a:off x="4614730" y="4321740"/>
            <a:ext cx="673042" cy="94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9E71B3F6-E0CB-4D4E-81E0-2B5A080BA6EA}"/>
              </a:ext>
            </a:extLst>
          </p:cNvPr>
          <p:cNvSpPr/>
          <p:nvPr/>
        </p:nvSpPr>
        <p:spPr>
          <a:xfrm>
            <a:off x="4936054" y="1728276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[Akteur]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Benutzer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9B94A56-3C2A-483F-ABED-7418ECABA2F0}"/>
              </a:ext>
            </a:extLst>
          </p:cNvPr>
          <p:cNvCxnSpPr>
            <a:stCxn id="9" idx="6"/>
            <a:endCxn id="18" idx="2"/>
          </p:cNvCxnSpPr>
          <p:nvPr/>
        </p:nvCxnSpPr>
        <p:spPr>
          <a:xfrm flipV="1">
            <a:off x="3413891" y="2272234"/>
            <a:ext cx="1522163" cy="7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A75CF30-4B84-41ED-AD57-0B06DBBDE5EF}"/>
              </a:ext>
            </a:extLst>
          </p:cNvPr>
          <p:cNvSpPr txBox="1"/>
          <p:nvPr/>
        </p:nvSpPr>
        <p:spPr>
          <a:xfrm>
            <a:off x="3929847" y="21838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zeigt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885E056-84C6-4E3B-B2BE-4DD4CBA24690}"/>
              </a:ext>
            </a:extLst>
          </p:cNvPr>
          <p:cNvSpPr/>
          <p:nvPr/>
        </p:nvSpPr>
        <p:spPr>
          <a:xfrm>
            <a:off x="1152430" y="4166048"/>
            <a:ext cx="2401677" cy="1087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[Akteur]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Temperatur-sensor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AD72277-A202-49E8-B442-E6D652D5C2B0}"/>
              </a:ext>
            </a:extLst>
          </p:cNvPr>
          <p:cNvCxnSpPr>
            <a:stCxn id="21" idx="6"/>
            <a:endCxn id="8" idx="3"/>
          </p:cNvCxnSpPr>
          <p:nvPr/>
        </p:nvCxnSpPr>
        <p:spPr>
          <a:xfrm flipV="1">
            <a:off x="3554107" y="4321740"/>
            <a:ext cx="1733665" cy="38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6DBBE847-9F63-4A5A-9121-A012B485B660}"/>
              </a:ext>
            </a:extLst>
          </p:cNvPr>
          <p:cNvSpPr txBox="1"/>
          <p:nvPr/>
        </p:nvSpPr>
        <p:spPr>
          <a:xfrm>
            <a:off x="3588793" y="4166048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ist Teil von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75D62FC-8A4C-431C-ABDF-891AF039EB5C}"/>
              </a:ext>
            </a:extLst>
          </p:cNvPr>
          <p:cNvCxnSpPr>
            <a:stCxn id="12" idx="0"/>
            <a:endCxn id="18" idx="6"/>
          </p:cNvCxnSpPr>
          <p:nvPr/>
        </p:nvCxnSpPr>
        <p:spPr>
          <a:xfrm flipH="1" flipV="1">
            <a:off x="7337731" y="2272234"/>
            <a:ext cx="3174695" cy="73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7AD49CE-FB85-4E86-A6C3-0219A532EA4F}"/>
              </a:ext>
            </a:extLst>
          </p:cNvPr>
          <p:cNvSpPr txBox="1"/>
          <p:nvPr/>
        </p:nvSpPr>
        <p:spPr>
          <a:xfrm>
            <a:off x="8321565" y="220907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referenziert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360AB2E-3F82-409F-BAAD-067D50A39FCD}"/>
              </a:ext>
            </a:extLst>
          </p:cNvPr>
          <p:cNvCxnSpPr>
            <a:cxnSpLocks/>
            <a:stCxn id="12" idx="4"/>
            <a:endCxn id="15" idx="6"/>
          </p:cNvCxnSpPr>
          <p:nvPr/>
        </p:nvCxnSpPr>
        <p:spPr>
          <a:xfrm flipH="1">
            <a:off x="5815568" y="4097767"/>
            <a:ext cx="4696858" cy="171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E07575B-463B-4A4B-A82E-B9A6A41C79C9}"/>
              </a:ext>
            </a:extLst>
          </p:cNvPr>
          <p:cNvSpPr txBox="1"/>
          <p:nvPr/>
        </p:nvSpPr>
        <p:spPr>
          <a:xfrm>
            <a:off x="6969913" y="458735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referenziert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235B612-C724-40F0-86F5-EA541BCA7B43}"/>
              </a:ext>
            </a:extLst>
          </p:cNvPr>
          <p:cNvSpPr/>
          <p:nvPr/>
        </p:nvSpPr>
        <p:spPr>
          <a:xfrm>
            <a:off x="9083105" y="3905449"/>
            <a:ext cx="2858640" cy="66410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/>
              <a:t>Das </a:t>
            </a:r>
            <a:r>
              <a:rPr lang="de-DE" sz="1100" b="1" dirty="0"/>
              <a:t>Thermometer</a:t>
            </a:r>
            <a:r>
              <a:rPr lang="de-DE" sz="1100" dirty="0"/>
              <a:t> muss dem </a:t>
            </a:r>
            <a:r>
              <a:rPr lang="de-DE" sz="1100" b="1" dirty="0">
                <a:solidFill>
                  <a:schemeClr val="bg1"/>
                </a:solidFill>
              </a:rPr>
              <a:t>Benutzer</a:t>
            </a:r>
            <a:r>
              <a:rPr lang="de-DE" sz="1100" dirty="0"/>
              <a:t> die </a:t>
            </a:r>
            <a:r>
              <a:rPr lang="de-DE" sz="1100" b="1" dirty="0"/>
              <a:t>Umgebungstemperatur</a:t>
            </a:r>
            <a:r>
              <a:rPr lang="de-DE" sz="1100" dirty="0"/>
              <a:t> digital anzeigen.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1ACCC1C-1A0E-41CB-8276-4F498E91C1D0}"/>
              </a:ext>
            </a:extLst>
          </p:cNvPr>
          <p:cNvSpPr txBox="1"/>
          <p:nvPr/>
        </p:nvSpPr>
        <p:spPr>
          <a:xfrm>
            <a:off x="351945" y="1584049"/>
            <a:ext cx="323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Einfache Prädikatenlogik</a:t>
            </a:r>
          </a:p>
        </p:txBody>
      </p:sp>
    </p:spTree>
    <p:extLst>
      <p:ext uri="{BB962C8B-B14F-4D97-AF65-F5344CB8AC3E}">
        <p14:creationId xmlns:p14="http://schemas.microsoft.com/office/powerpoint/2010/main" val="94994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EB626-BF87-4BB5-928D-0433CC70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– das Web-API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4A8A5A-9274-4640-A30D-5A2CEE54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A20A-B3FC-476C-819E-32CFCEE1E5F1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A0E644-9566-4758-810C-42F92664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064235-BDA0-4B64-9437-D417E48E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16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0A8795-61B6-44AE-9408-818199FD67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152585" y="1426383"/>
            <a:ext cx="6248178" cy="4953735"/>
          </a:xfrm>
        </p:spPr>
        <p:txBody>
          <a:bodyPr anchor="ctr"/>
          <a:lstStyle/>
          <a:p>
            <a:pPr lvl="2"/>
            <a:r>
              <a:rPr lang="de-DE" sz="2000" dirty="0" err="1"/>
              <a:t>Swagger</a:t>
            </a:r>
            <a:r>
              <a:rPr lang="de-DE" sz="2000" dirty="0"/>
              <a:t> bzw. </a:t>
            </a:r>
            <a:r>
              <a:rPr lang="de-DE" sz="2000" dirty="0" err="1"/>
              <a:t>OpenAPI</a:t>
            </a:r>
            <a:r>
              <a:rPr lang="de-DE" sz="2000" dirty="0"/>
              <a:t> Spezifikation</a:t>
            </a:r>
          </a:p>
          <a:p>
            <a:pPr lvl="3"/>
            <a:r>
              <a:rPr lang="de-DE" sz="1800" dirty="0"/>
              <a:t>https://github.com/GfSE/SpecIF-OpenAPI </a:t>
            </a:r>
          </a:p>
          <a:p>
            <a:endParaRPr lang="de-DE" sz="2800" dirty="0"/>
          </a:p>
          <a:p>
            <a:pPr lvl="2"/>
            <a:r>
              <a:rPr lang="de-DE" sz="2000" dirty="0"/>
              <a:t>CRUD-Operationen für alle SpecIF-Elemente</a:t>
            </a:r>
          </a:p>
          <a:p>
            <a:pPr lvl="2"/>
            <a:endParaRPr lang="de-DE" sz="2000" dirty="0"/>
          </a:p>
          <a:p>
            <a:pPr lvl="2"/>
            <a:r>
              <a:rPr lang="de-DE" sz="2000" dirty="0"/>
              <a:t>Einheitliche Schnittstelle für Werkzeuge</a:t>
            </a:r>
          </a:p>
          <a:p>
            <a:endParaRPr lang="de-DE" sz="2800" dirty="0"/>
          </a:p>
          <a:p>
            <a:pPr lvl="2"/>
            <a:r>
              <a:rPr lang="de-DE" sz="2000" dirty="0"/>
              <a:t>Prototypische Umsetzung als Open Source</a:t>
            </a:r>
          </a:p>
          <a:p>
            <a:pPr lvl="3"/>
            <a:r>
              <a:rPr lang="de-DE" sz="1800" dirty="0"/>
              <a:t>https://github.com/oalt/SpecIF-Backend</a:t>
            </a:r>
          </a:p>
          <a:p>
            <a:pPr lvl="3"/>
            <a:r>
              <a:rPr lang="de-DE" sz="1800" dirty="0"/>
              <a:t>https://github.com/oalt/specif-mongodb-backend</a:t>
            </a:r>
          </a:p>
          <a:p>
            <a:pPr lvl="2"/>
            <a:endParaRPr lang="de-DE" sz="2000" dirty="0"/>
          </a:p>
        </p:txBody>
      </p:sp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A736990F-E33B-40E1-BBEB-D482E8753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01" b="41883"/>
          <a:stretch/>
        </p:blipFill>
        <p:spPr>
          <a:xfrm>
            <a:off x="6947904" y="1448224"/>
            <a:ext cx="5243675" cy="5409540"/>
          </a:xfrm>
          <a:prstGeom prst="rect">
            <a:avLst/>
          </a:prstGeom>
        </p:spPr>
      </p:pic>
      <p:sp>
        <p:nvSpPr>
          <p:cNvPr id="9" name="Sechseck 8">
            <a:extLst>
              <a:ext uri="{FF2B5EF4-FFF2-40B4-BE49-F238E27FC236}">
                <a16:creationId xmlns:a16="http://schemas.microsoft.com/office/drawing/2014/main" id="{CAF1BBC2-17D8-4461-9E0F-E0FC61FECED4}"/>
              </a:ext>
            </a:extLst>
          </p:cNvPr>
          <p:cNvSpPr/>
          <p:nvPr/>
        </p:nvSpPr>
        <p:spPr>
          <a:xfrm>
            <a:off x="6264247" y="3124295"/>
            <a:ext cx="1035295" cy="96756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4" err="1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3A7B60-294D-44A3-9F4C-10107D7F0A50}"/>
              </a:ext>
            </a:extLst>
          </p:cNvPr>
          <p:cNvSpPr txBox="1"/>
          <p:nvPr/>
        </p:nvSpPr>
        <p:spPr>
          <a:xfrm>
            <a:off x="6378579" y="3220087"/>
            <a:ext cx="806631" cy="775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81" b="1" dirty="0">
                <a:solidFill>
                  <a:schemeClr val="bg1"/>
                </a:solidFill>
              </a:rPr>
              <a:t>SpecIF</a:t>
            </a:r>
          </a:p>
          <a:p>
            <a:pPr algn="ctr"/>
            <a:r>
              <a:rPr lang="de-DE" sz="1481" b="1" dirty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de-DE" sz="1481" b="1" dirty="0">
                <a:solidFill>
                  <a:schemeClr val="bg1"/>
                </a:solidFill>
              </a:rPr>
              <a:t>API</a:t>
            </a:r>
            <a:endParaRPr lang="en-US" sz="1481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6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C2DA5-B366-405D-AB49-0C7BB313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Semantische Integration durch Microservices: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SpecIF und sein Web-API sind aufeinander abgestimmt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8D5DD6-F45E-45B1-8717-59944F2D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16E5-20CD-45D8-A1DF-9841A2B1B13E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41313F-577D-4280-BB9D-8C97BA745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587F7C-40A5-4AD9-845C-C1AD505A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17</a:t>
            </a:fld>
            <a:endParaRPr lang="de-DE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D35E908A-E495-42E2-B44C-248CC11C6C40}"/>
              </a:ext>
            </a:extLst>
          </p:cNvPr>
          <p:cNvSpPr>
            <a:spLocks noChangeAspect="1"/>
          </p:cNvSpPr>
          <p:nvPr/>
        </p:nvSpPr>
        <p:spPr>
          <a:xfrm>
            <a:off x="5551445" y="1484969"/>
            <a:ext cx="1844994" cy="152372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93" b="1">
                <a:solidFill>
                  <a:schemeClr val="bg1"/>
                </a:solidFill>
              </a:rPr>
              <a:t>Integration </a:t>
            </a:r>
            <a:r>
              <a:rPr lang="de-DE" sz="1693" b="1" err="1">
                <a:solidFill>
                  <a:schemeClr val="bg1"/>
                </a:solidFill>
              </a:rPr>
              <a:t>SpecIF</a:t>
            </a:r>
            <a:endParaRPr lang="de-DE" sz="1693" b="1">
              <a:solidFill>
                <a:schemeClr val="bg1"/>
              </a:solidFill>
            </a:endParaRPr>
          </a:p>
          <a:p>
            <a:pPr algn="ctr"/>
            <a:r>
              <a:rPr lang="de-DE" sz="1693" b="1">
                <a:solidFill>
                  <a:schemeClr val="bg1"/>
                </a:solidFill>
              </a:rPr>
              <a:t>Service</a:t>
            </a:r>
            <a:endParaRPr lang="en-US" sz="1693" b="1" err="1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C24A307-1424-40BF-B668-E9E48B787910}"/>
              </a:ext>
            </a:extLst>
          </p:cNvPr>
          <p:cNvSpPr/>
          <p:nvPr/>
        </p:nvSpPr>
        <p:spPr>
          <a:xfrm>
            <a:off x="3247817" y="5417600"/>
            <a:ext cx="967566" cy="9675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93">
                <a:solidFill>
                  <a:schemeClr val="tx1"/>
                </a:solidFill>
              </a:rPr>
              <a:t>Jira</a:t>
            </a:r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855B736-DBAC-4CD2-9923-B49BE409949F}"/>
              </a:ext>
            </a:extLst>
          </p:cNvPr>
          <p:cNvSpPr/>
          <p:nvPr/>
        </p:nvSpPr>
        <p:spPr>
          <a:xfrm>
            <a:off x="5145294" y="5417600"/>
            <a:ext cx="967566" cy="9675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93">
                <a:solidFill>
                  <a:schemeClr val="tx1"/>
                </a:solidFill>
              </a:rPr>
              <a:t>SAP</a:t>
            </a:r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B701E27-466D-4C8B-A5DA-7C86E214B324}"/>
              </a:ext>
            </a:extLst>
          </p:cNvPr>
          <p:cNvSpPr/>
          <p:nvPr/>
        </p:nvSpPr>
        <p:spPr>
          <a:xfrm>
            <a:off x="7003584" y="5417600"/>
            <a:ext cx="967566" cy="9675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7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de-DE" sz="1270" err="1">
                <a:solidFill>
                  <a:schemeClr val="tx1"/>
                </a:solidFill>
              </a:rPr>
              <a:t>Architect</a:t>
            </a:r>
            <a:endParaRPr lang="en-US" sz="1270" err="1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686C9FF-C5CF-4BDC-810D-A84F37F753F5}"/>
              </a:ext>
            </a:extLst>
          </p:cNvPr>
          <p:cNvSpPr/>
          <p:nvPr/>
        </p:nvSpPr>
        <p:spPr>
          <a:xfrm>
            <a:off x="8812932" y="5417600"/>
            <a:ext cx="967566" cy="9675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93">
                <a:solidFill>
                  <a:schemeClr val="tx1"/>
                </a:solidFill>
              </a:rPr>
              <a:t>MongoDB</a:t>
            </a:r>
            <a:endParaRPr lang="en-US" sz="1693" err="1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8869207-B0B7-4E16-9273-927D7A6316DB}"/>
              </a:ext>
            </a:extLst>
          </p:cNvPr>
          <p:cNvCxnSpPr>
            <a:cxnSpLocks/>
            <a:stCxn id="36" idx="3"/>
            <a:endCxn id="6" idx="3"/>
          </p:cNvCxnSpPr>
          <p:nvPr/>
        </p:nvCxnSpPr>
        <p:spPr>
          <a:xfrm flipV="1">
            <a:off x="3334467" y="2246832"/>
            <a:ext cx="2216978" cy="1"/>
          </a:xfrm>
          <a:prstGeom prst="straightConnector1">
            <a:avLst/>
          </a:prstGeom>
          <a:ln w="38100">
            <a:solidFill>
              <a:srgbClr val="5CB4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chseck 12">
            <a:extLst>
              <a:ext uri="{FF2B5EF4-FFF2-40B4-BE49-F238E27FC236}">
                <a16:creationId xmlns:a16="http://schemas.microsoft.com/office/drawing/2014/main" id="{7D2AF2D2-4203-4E07-A56C-1E06666838EF}"/>
              </a:ext>
            </a:extLst>
          </p:cNvPr>
          <p:cNvSpPr/>
          <p:nvPr/>
        </p:nvSpPr>
        <p:spPr>
          <a:xfrm>
            <a:off x="3180087" y="4014630"/>
            <a:ext cx="1035295" cy="96756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4" err="1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36DBDF1-ADF8-4D44-AB71-9D5E63BF6F75}"/>
              </a:ext>
            </a:extLst>
          </p:cNvPr>
          <p:cNvSpPr txBox="1"/>
          <p:nvPr/>
        </p:nvSpPr>
        <p:spPr>
          <a:xfrm>
            <a:off x="3267168" y="4073855"/>
            <a:ext cx="861133" cy="775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81" b="1">
                <a:solidFill>
                  <a:schemeClr val="bg1"/>
                </a:solidFill>
              </a:rPr>
              <a:t>Jira</a:t>
            </a:r>
          </a:p>
          <a:p>
            <a:pPr algn="ctr"/>
            <a:r>
              <a:rPr lang="de-DE" sz="1481" b="1" err="1">
                <a:solidFill>
                  <a:schemeClr val="bg1"/>
                </a:solidFill>
              </a:rPr>
              <a:t>SpecIF</a:t>
            </a:r>
            <a:endParaRPr lang="de-DE" sz="1481" b="1">
              <a:solidFill>
                <a:schemeClr val="bg1"/>
              </a:solidFill>
            </a:endParaRPr>
          </a:p>
          <a:p>
            <a:pPr algn="ctr"/>
            <a:r>
              <a:rPr lang="de-DE" sz="1481" b="1">
                <a:solidFill>
                  <a:schemeClr val="bg1"/>
                </a:solidFill>
              </a:rPr>
              <a:t>Service</a:t>
            </a:r>
            <a:endParaRPr lang="en-US" sz="1481" b="1" err="1">
              <a:solidFill>
                <a:schemeClr val="bg1"/>
              </a:solidFill>
            </a:endParaRPr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2F4212F7-5AE9-44CF-B5CB-6EA4886D4745}"/>
              </a:ext>
            </a:extLst>
          </p:cNvPr>
          <p:cNvSpPr/>
          <p:nvPr/>
        </p:nvSpPr>
        <p:spPr>
          <a:xfrm>
            <a:off x="5111430" y="4029729"/>
            <a:ext cx="1035295" cy="96756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4" err="1">
              <a:solidFill>
                <a:schemeClr val="tx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0CB1D7-2260-419C-BFC5-5174D85FD016}"/>
              </a:ext>
            </a:extLst>
          </p:cNvPr>
          <p:cNvSpPr txBox="1"/>
          <p:nvPr/>
        </p:nvSpPr>
        <p:spPr>
          <a:xfrm>
            <a:off x="5198511" y="4088954"/>
            <a:ext cx="861133" cy="775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81" b="1">
                <a:solidFill>
                  <a:schemeClr val="bg1"/>
                </a:solidFill>
              </a:rPr>
              <a:t>SAP</a:t>
            </a:r>
          </a:p>
          <a:p>
            <a:pPr algn="ctr"/>
            <a:r>
              <a:rPr lang="de-DE" sz="1481" b="1" err="1">
                <a:solidFill>
                  <a:schemeClr val="bg1"/>
                </a:solidFill>
              </a:rPr>
              <a:t>SpecIF</a:t>
            </a:r>
            <a:endParaRPr lang="de-DE" sz="1481" b="1">
              <a:solidFill>
                <a:schemeClr val="bg1"/>
              </a:solidFill>
            </a:endParaRPr>
          </a:p>
          <a:p>
            <a:pPr algn="ctr"/>
            <a:r>
              <a:rPr lang="de-DE" sz="1481" b="1">
                <a:solidFill>
                  <a:schemeClr val="bg1"/>
                </a:solidFill>
              </a:rPr>
              <a:t>Service</a:t>
            </a:r>
            <a:endParaRPr lang="en-US" sz="1481" b="1" err="1">
              <a:solidFill>
                <a:schemeClr val="bg1"/>
              </a:solidFill>
            </a:endParaRPr>
          </a:p>
        </p:txBody>
      </p:sp>
      <p:sp>
        <p:nvSpPr>
          <p:cNvPr id="17" name="Sechseck 16">
            <a:extLst>
              <a:ext uri="{FF2B5EF4-FFF2-40B4-BE49-F238E27FC236}">
                <a16:creationId xmlns:a16="http://schemas.microsoft.com/office/drawing/2014/main" id="{28B11B23-3991-4978-B886-62F25FB949CD}"/>
              </a:ext>
            </a:extLst>
          </p:cNvPr>
          <p:cNvSpPr/>
          <p:nvPr/>
        </p:nvSpPr>
        <p:spPr>
          <a:xfrm>
            <a:off x="6935855" y="4029729"/>
            <a:ext cx="1035295" cy="96756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4" err="1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4A938B-B036-4C01-83D5-6BEDB468545D}"/>
              </a:ext>
            </a:extLst>
          </p:cNvPr>
          <p:cNvSpPr txBox="1"/>
          <p:nvPr/>
        </p:nvSpPr>
        <p:spPr>
          <a:xfrm>
            <a:off x="7022936" y="4088954"/>
            <a:ext cx="861133" cy="775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81" b="1">
                <a:solidFill>
                  <a:schemeClr val="bg1"/>
                </a:solidFill>
              </a:rPr>
              <a:t>EA</a:t>
            </a:r>
          </a:p>
          <a:p>
            <a:pPr algn="ctr"/>
            <a:r>
              <a:rPr lang="de-DE" sz="1481" b="1" err="1">
                <a:solidFill>
                  <a:schemeClr val="bg1"/>
                </a:solidFill>
              </a:rPr>
              <a:t>SpecIF</a:t>
            </a:r>
            <a:endParaRPr lang="de-DE" sz="1481" b="1">
              <a:solidFill>
                <a:schemeClr val="bg1"/>
              </a:solidFill>
            </a:endParaRPr>
          </a:p>
          <a:p>
            <a:pPr algn="ctr"/>
            <a:r>
              <a:rPr lang="de-DE" sz="1481" b="1">
                <a:solidFill>
                  <a:schemeClr val="bg1"/>
                </a:solidFill>
              </a:rPr>
              <a:t>Service</a:t>
            </a:r>
            <a:endParaRPr lang="en-US" sz="1481" b="1" err="1">
              <a:solidFill>
                <a:schemeClr val="bg1"/>
              </a:solidFill>
            </a:endParaRPr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1D4188DB-C8B9-451C-A500-46C3CF4B0EB2}"/>
              </a:ext>
            </a:extLst>
          </p:cNvPr>
          <p:cNvSpPr/>
          <p:nvPr/>
        </p:nvSpPr>
        <p:spPr>
          <a:xfrm>
            <a:off x="8779068" y="4029729"/>
            <a:ext cx="1035295" cy="967566"/>
          </a:xfrm>
          <a:prstGeom prst="hexagon">
            <a:avLst/>
          </a:prstGeom>
          <a:solidFill>
            <a:srgbClr val="5CB4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4" err="1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1B72EB-3F74-4C51-B53C-9083736D02D8}"/>
              </a:ext>
            </a:extLst>
          </p:cNvPr>
          <p:cNvSpPr txBox="1"/>
          <p:nvPr/>
        </p:nvSpPr>
        <p:spPr>
          <a:xfrm>
            <a:off x="8851721" y="4147131"/>
            <a:ext cx="889987" cy="727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164" b="1">
                <a:solidFill>
                  <a:schemeClr val="bg1"/>
                </a:solidFill>
              </a:rPr>
              <a:t>MongoDB</a:t>
            </a:r>
            <a:endParaRPr lang="de-DE" sz="1693" b="1">
              <a:solidFill>
                <a:schemeClr val="bg1"/>
              </a:solidFill>
            </a:endParaRPr>
          </a:p>
          <a:p>
            <a:pPr algn="ctr"/>
            <a:r>
              <a:rPr lang="de-DE" sz="1481" b="1" err="1">
                <a:solidFill>
                  <a:schemeClr val="bg1"/>
                </a:solidFill>
              </a:rPr>
              <a:t>SpecIF</a:t>
            </a:r>
            <a:endParaRPr lang="de-DE" sz="1481" b="1">
              <a:solidFill>
                <a:schemeClr val="bg1"/>
              </a:solidFill>
            </a:endParaRPr>
          </a:p>
          <a:p>
            <a:pPr algn="ctr"/>
            <a:r>
              <a:rPr lang="de-DE" sz="1481" b="1">
                <a:solidFill>
                  <a:schemeClr val="bg1"/>
                </a:solidFill>
              </a:rPr>
              <a:t>Service</a:t>
            </a:r>
            <a:endParaRPr lang="en-US" sz="1481" b="1" err="1">
              <a:solidFill>
                <a:schemeClr val="bg1"/>
              </a:solidFill>
            </a:endParaRPr>
          </a:p>
        </p:txBody>
      </p:sp>
      <p:pic>
        <p:nvPicPr>
          <p:cNvPr id="21" name="Picture 2" descr="JIRA - Ad Projectum">
            <a:extLst>
              <a:ext uri="{FF2B5EF4-FFF2-40B4-BE49-F238E27FC236}">
                <a16:creationId xmlns:a16="http://schemas.microsoft.com/office/drawing/2014/main" id="{F0CDE18D-5D10-4FA2-92EB-444A05EA0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7" r="63595"/>
          <a:stretch/>
        </p:blipFill>
        <p:spPr bwMode="auto">
          <a:xfrm>
            <a:off x="3425707" y="5772800"/>
            <a:ext cx="544053" cy="66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parx Systems - YouTube">
            <a:extLst>
              <a:ext uri="{FF2B5EF4-FFF2-40B4-BE49-F238E27FC236}">
                <a16:creationId xmlns:a16="http://schemas.microsoft.com/office/drawing/2014/main" id="{193A029D-319B-47FE-AB62-757120022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t="12231" r="13022" b="13067"/>
          <a:stretch/>
        </p:blipFill>
        <p:spPr bwMode="auto">
          <a:xfrm>
            <a:off x="7266899" y="5846871"/>
            <a:ext cx="518836" cy="5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7F0D162D-F8A0-4C56-BDA8-1F3244DCC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29" y="6027192"/>
            <a:ext cx="856495" cy="2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3C60697-9436-414C-B57F-EE296DBC9A34}"/>
              </a:ext>
            </a:extLst>
          </p:cNvPr>
          <p:cNvCxnSpPr>
            <a:cxnSpLocks/>
          </p:cNvCxnSpPr>
          <p:nvPr/>
        </p:nvCxnSpPr>
        <p:spPr>
          <a:xfrm flipV="1">
            <a:off x="3697734" y="2601985"/>
            <a:ext cx="1940835" cy="1402971"/>
          </a:xfrm>
          <a:prstGeom prst="straightConnector1">
            <a:avLst/>
          </a:prstGeom>
          <a:ln w="38100">
            <a:solidFill>
              <a:srgbClr val="5CB4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995E701-80E2-4733-A6A3-CF5324F5523B}"/>
              </a:ext>
            </a:extLst>
          </p:cNvPr>
          <p:cNvCxnSpPr>
            <a:cxnSpLocks/>
          </p:cNvCxnSpPr>
          <p:nvPr/>
        </p:nvCxnSpPr>
        <p:spPr>
          <a:xfrm flipV="1">
            <a:off x="5638568" y="3050547"/>
            <a:ext cx="474292" cy="947143"/>
          </a:xfrm>
          <a:prstGeom prst="straightConnector1">
            <a:avLst/>
          </a:prstGeom>
          <a:ln w="38100">
            <a:solidFill>
              <a:srgbClr val="5CB4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421895E-FE3F-4A97-A1CD-78725B202E58}"/>
              </a:ext>
            </a:extLst>
          </p:cNvPr>
          <p:cNvCxnSpPr>
            <a:cxnSpLocks/>
          </p:cNvCxnSpPr>
          <p:nvPr/>
        </p:nvCxnSpPr>
        <p:spPr>
          <a:xfrm flipH="1" flipV="1">
            <a:off x="6935855" y="3057934"/>
            <a:ext cx="504939" cy="904292"/>
          </a:xfrm>
          <a:prstGeom prst="straightConnector1">
            <a:avLst/>
          </a:prstGeom>
          <a:ln w="38100">
            <a:solidFill>
              <a:srgbClr val="5CB4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B19E548-611D-4095-9B22-D13D20EEB6D8}"/>
              </a:ext>
            </a:extLst>
          </p:cNvPr>
          <p:cNvCxnSpPr>
            <a:cxnSpLocks/>
          </p:cNvCxnSpPr>
          <p:nvPr/>
        </p:nvCxnSpPr>
        <p:spPr>
          <a:xfrm flipH="1" flipV="1">
            <a:off x="7266899" y="2601986"/>
            <a:ext cx="1983249" cy="1369566"/>
          </a:xfrm>
          <a:prstGeom prst="straightConnector1">
            <a:avLst/>
          </a:prstGeom>
          <a:ln w="38100">
            <a:solidFill>
              <a:srgbClr val="5CB4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feil: nach oben und unten 27">
            <a:extLst>
              <a:ext uri="{FF2B5EF4-FFF2-40B4-BE49-F238E27FC236}">
                <a16:creationId xmlns:a16="http://schemas.microsoft.com/office/drawing/2014/main" id="{544819AF-4306-492B-899D-BE06601C8C29}"/>
              </a:ext>
            </a:extLst>
          </p:cNvPr>
          <p:cNvSpPr/>
          <p:nvPr/>
        </p:nvSpPr>
        <p:spPr>
          <a:xfrm>
            <a:off x="3673546" y="5035628"/>
            <a:ext cx="125784" cy="330793"/>
          </a:xfrm>
          <a:prstGeom prst="up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29" name="Pfeil: nach oben und unten 28">
            <a:extLst>
              <a:ext uri="{FF2B5EF4-FFF2-40B4-BE49-F238E27FC236}">
                <a16:creationId xmlns:a16="http://schemas.microsoft.com/office/drawing/2014/main" id="{42B7C9EA-8EF0-42AA-B70B-77CD43FEF377}"/>
              </a:ext>
            </a:extLst>
          </p:cNvPr>
          <p:cNvSpPr/>
          <p:nvPr/>
        </p:nvSpPr>
        <p:spPr>
          <a:xfrm>
            <a:off x="5566184" y="5029335"/>
            <a:ext cx="125784" cy="330793"/>
          </a:xfrm>
          <a:prstGeom prst="up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30" name="Pfeil: nach oben und unten 29">
            <a:extLst>
              <a:ext uri="{FF2B5EF4-FFF2-40B4-BE49-F238E27FC236}">
                <a16:creationId xmlns:a16="http://schemas.microsoft.com/office/drawing/2014/main" id="{EC9FE05E-647D-475A-B0BA-10C0180B840D}"/>
              </a:ext>
            </a:extLst>
          </p:cNvPr>
          <p:cNvSpPr/>
          <p:nvPr/>
        </p:nvSpPr>
        <p:spPr>
          <a:xfrm>
            <a:off x="7440794" y="5037569"/>
            <a:ext cx="125784" cy="330793"/>
          </a:xfrm>
          <a:prstGeom prst="up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31" name="Pfeil: nach oben und unten 30">
            <a:extLst>
              <a:ext uri="{FF2B5EF4-FFF2-40B4-BE49-F238E27FC236}">
                <a16:creationId xmlns:a16="http://schemas.microsoft.com/office/drawing/2014/main" id="{95A9A6AA-C85A-4C54-9ADA-3B4D119C7ECA}"/>
              </a:ext>
            </a:extLst>
          </p:cNvPr>
          <p:cNvSpPr/>
          <p:nvPr/>
        </p:nvSpPr>
        <p:spPr>
          <a:xfrm>
            <a:off x="9252512" y="5029754"/>
            <a:ext cx="125784" cy="330793"/>
          </a:xfrm>
          <a:prstGeom prst="up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93" err="1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77ABA61-C11D-4A10-B886-4A2F12A5009D}"/>
              </a:ext>
            </a:extLst>
          </p:cNvPr>
          <p:cNvSpPr txBox="1"/>
          <p:nvPr/>
        </p:nvSpPr>
        <p:spPr>
          <a:xfrm>
            <a:off x="3620873" y="2502516"/>
            <a:ext cx="1590051" cy="4179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2116" b="1" err="1">
                <a:solidFill>
                  <a:srgbClr val="5CB400"/>
                </a:solidFill>
              </a:rPr>
              <a:t>SpecIF</a:t>
            </a:r>
            <a:r>
              <a:rPr lang="de-DE" sz="2116" b="1">
                <a:solidFill>
                  <a:srgbClr val="5CB400"/>
                </a:solidFill>
              </a:rPr>
              <a:t> API</a:t>
            </a:r>
            <a:endParaRPr lang="en-US" sz="2116" b="1" err="1">
              <a:solidFill>
                <a:srgbClr val="5CB400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582876-5166-4617-9C50-9B8E349EC87C}"/>
              </a:ext>
            </a:extLst>
          </p:cNvPr>
          <p:cNvSpPr txBox="1"/>
          <p:nvPr/>
        </p:nvSpPr>
        <p:spPr>
          <a:xfrm>
            <a:off x="10078831" y="5241078"/>
            <a:ext cx="1003801" cy="352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93">
                <a:solidFill>
                  <a:schemeClr val="bg1">
                    <a:lumMod val="50000"/>
                  </a:schemeClr>
                </a:solidFill>
              </a:rPr>
              <a:t>Tool-API</a:t>
            </a:r>
            <a:endParaRPr lang="en-US" sz="1693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Picture 4" descr="High Resolution - SAP Logo">
            <a:extLst>
              <a:ext uri="{FF2B5EF4-FFF2-40B4-BE49-F238E27FC236}">
                <a16:creationId xmlns:a16="http://schemas.microsoft.com/office/drawing/2014/main" id="{C2003927-7889-4AED-91A6-08BE1BBA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15" y="5678817"/>
            <a:ext cx="851508" cy="85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fik 35">
            <a:hlinkClick r:id="rId7"/>
            <a:extLst>
              <a:ext uri="{FF2B5EF4-FFF2-40B4-BE49-F238E27FC236}">
                <a16:creationId xmlns:a16="http://schemas.microsoft.com/office/drawing/2014/main" id="{1CBFEC4A-12BC-4110-A7F4-62365E75D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29" y="1538589"/>
            <a:ext cx="2283438" cy="14164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9CE8FE7E-E7F9-4B32-B3DB-48597EC5843F}"/>
              </a:ext>
            </a:extLst>
          </p:cNvPr>
          <p:cNvSpPr txBox="1"/>
          <p:nvPr/>
        </p:nvSpPr>
        <p:spPr>
          <a:xfrm>
            <a:off x="1480915" y="3020486"/>
            <a:ext cx="1423665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de-DE" sz="1400" i="1" dirty="0"/>
              <a:t>SpecIF</a:t>
            </a:r>
          </a:p>
          <a:p>
            <a:pPr algn="ctr"/>
            <a:r>
              <a:rPr lang="de-DE" sz="1400" i="1" dirty="0"/>
              <a:t>User</a:t>
            </a:r>
          </a:p>
          <a:p>
            <a:pPr algn="ctr"/>
            <a:r>
              <a:rPr lang="de-DE" sz="1400" i="1" dirty="0"/>
              <a:t>Frontend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3905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fik 35">
            <a:extLst>
              <a:ext uri="{FF2B5EF4-FFF2-40B4-BE49-F238E27FC236}">
                <a16:creationId xmlns:a16="http://schemas.microsoft.com/office/drawing/2014/main" id="{89A3BBF9-76C9-4DCA-97F2-0AC19535A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87" y="3332057"/>
            <a:ext cx="2733155" cy="794601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4DF8CFFE-4713-49C8-86BF-896FF0CD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Systems Engineering im Produktlebenszyklus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C087D2-0D0F-4BD1-B145-A008589B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1C165-48AA-4D75-B324-6744525D052D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2B6A2A-BCAD-414C-A38A-6A083E84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8EB2C-0648-4AA4-880F-FD01EB49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18</a:t>
            </a:fld>
            <a:endParaRPr lang="de-DE"/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87785E10-CF81-4B55-9BB6-BC1247EBA086}"/>
              </a:ext>
            </a:extLst>
          </p:cNvPr>
          <p:cNvGrpSpPr/>
          <p:nvPr/>
        </p:nvGrpSpPr>
        <p:grpSpPr>
          <a:xfrm>
            <a:off x="789172" y="1478653"/>
            <a:ext cx="9268270" cy="5287554"/>
            <a:chOff x="745808" y="1396907"/>
            <a:chExt cx="8758998" cy="4997014"/>
          </a:xfrm>
        </p:grpSpPr>
        <p:pic>
          <p:nvPicPr>
            <p:cNvPr id="44" name="Picture 3" descr="Bildergebnis für UML logo">
              <a:extLst>
                <a:ext uri="{FF2B5EF4-FFF2-40B4-BE49-F238E27FC236}">
                  <a16:creationId xmlns:a16="http://schemas.microsoft.com/office/drawing/2014/main" id="{0975E5CA-A93D-498E-BC2C-C39F75975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154" y="2814452"/>
              <a:ext cx="773840" cy="94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C1A1A296-C5CE-442D-82E9-BAAE3D61C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525" y="1988190"/>
              <a:ext cx="819849" cy="819849"/>
            </a:xfrm>
            <a:prstGeom prst="rect">
              <a:avLst/>
            </a:prstGeom>
          </p:spPr>
        </p:pic>
        <p:pic>
          <p:nvPicPr>
            <p:cNvPr id="46" name="Picture 5" descr="Bildergebnis für sysml logo">
              <a:extLst>
                <a:ext uri="{FF2B5EF4-FFF2-40B4-BE49-F238E27FC236}">
                  <a16:creationId xmlns:a16="http://schemas.microsoft.com/office/drawing/2014/main" id="{FCF7D1B1-0BC6-4CA9-9FAA-523B4F7049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93"/>
            <a:stretch/>
          </p:blipFill>
          <p:spPr bwMode="auto">
            <a:xfrm>
              <a:off x="2108100" y="2878179"/>
              <a:ext cx="773841" cy="83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F1BC62A-1C20-4AA2-A2BC-85F8F3DD9F8B}"/>
                </a:ext>
              </a:extLst>
            </p:cNvPr>
            <p:cNvSpPr txBox="1"/>
            <p:nvPr/>
          </p:nvSpPr>
          <p:spPr>
            <a:xfrm>
              <a:off x="745808" y="3817892"/>
              <a:ext cx="2281774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Modell-basierte</a:t>
              </a:r>
            </a:p>
            <a:p>
              <a:pPr algn="ctr"/>
              <a:r>
                <a:rPr lang="de-DE" sz="1905"/>
                <a:t>Entwicklung (MBSE)</a:t>
              </a:r>
            </a:p>
          </p:txBody>
        </p:sp>
        <p:pic>
          <p:nvPicPr>
            <p:cNvPr id="48" name="Picture 7" descr="Bildergebnis für ireb logo">
              <a:extLst>
                <a:ext uri="{FF2B5EF4-FFF2-40B4-BE49-F238E27FC236}">
                  <a16:creationId xmlns:a16="http://schemas.microsoft.com/office/drawing/2014/main" id="{985A161D-B5C6-458E-8881-CE23B335A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091" y="2105621"/>
              <a:ext cx="1709257" cy="76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C41298C-EEAD-41D9-86C8-E52820F49DF3}"/>
                </a:ext>
              </a:extLst>
            </p:cNvPr>
            <p:cNvSpPr txBox="1"/>
            <p:nvPr/>
          </p:nvSpPr>
          <p:spPr>
            <a:xfrm>
              <a:off x="7891112" y="2857605"/>
              <a:ext cx="1613694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 err="1"/>
                <a:t>Requirements</a:t>
              </a:r>
              <a:endParaRPr lang="de-DE" sz="1905"/>
            </a:p>
            <a:p>
              <a:pPr algn="ctr"/>
              <a:r>
                <a:rPr lang="de-DE" sz="1905"/>
                <a:t>Engineering</a:t>
              </a:r>
            </a:p>
          </p:txBody>
        </p:sp>
        <p:pic>
          <p:nvPicPr>
            <p:cNvPr id="50" name="Picture 9" descr="Bildergebnis für bpmn logo">
              <a:hlinkClick r:id="rId8"/>
              <a:extLst>
                <a:ext uri="{FF2B5EF4-FFF2-40B4-BE49-F238E27FC236}">
                  <a16:creationId xmlns:a16="http://schemas.microsoft.com/office/drawing/2014/main" id="{09453536-281E-4796-802B-39652BBEC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621" y="2174665"/>
              <a:ext cx="819850" cy="63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B5B31E2-8D93-45C4-8D0D-6960B10915E7}"/>
                </a:ext>
              </a:extLst>
            </p:cNvPr>
            <p:cNvGrpSpPr/>
            <p:nvPr/>
          </p:nvGrpSpPr>
          <p:grpSpPr>
            <a:xfrm>
              <a:off x="3129321" y="1396907"/>
              <a:ext cx="2575185" cy="888367"/>
              <a:chOff x="3148227" y="1154902"/>
              <a:chExt cx="2575185" cy="888367"/>
            </a:xfrm>
          </p:grpSpPr>
          <p:pic>
            <p:nvPicPr>
              <p:cNvPr id="70" name="Picture 11" descr="Bildergebnis für feature modeling logo">
                <a:extLst>
                  <a:ext uri="{FF2B5EF4-FFF2-40B4-BE49-F238E27FC236}">
                    <a16:creationId xmlns:a16="http://schemas.microsoft.com/office/drawing/2014/main" id="{98D9E4E6-88A6-4BCD-BFA8-B0745A51C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3719" y="1154902"/>
                <a:ext cx="819849" cy="582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A225404D-007D-402C-90E8-05E89B419B52}"/>
                  </a:ext>
                </a:extLst>
              </p:cNvPr>
              <p:cNvSpPr txBox="1"/>
              <p:nvPr/>
            </p:nvSpPr>
            <p:spPr>
              <a:xfrm>
                <a:off x="3148227" y="1678961"/>
                <a:ext cx="2575185" cy="364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905"/>
                  <a:t>Varianten-Management</a:t>
                </a:r>
              </a:p>
            </p:txBody>
          </p:sp>
        </p:grpSp>
        <p:pic>
          <p:nvPicPr>
            <p:cNvPr id="52" name="Picture 13" descr="Bildergebnis für cad data logo">
              <a:extLst>
                <a:ext uri="{FF2B5EF4-FFF2-40B4-BE49-F238E27FC236}">
                  <a16:creationId xmlns:a16="http://schemas.microsoft.com/office/drawing/2014/main" id="{FEE83383-299E-4A16-B064-C44B2A5B9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941" y="4900922"/>
              <a:ext cx="793579" cy="90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3E20AF5-CC62-4F97-AC7E-C5566FB17D86}"/>
                </a:ext>
              </a:extLst>
            </p:cNvPr>
            <p:cNvSpPr txBox="1"/>
            <p:nvPr/>
          </p:nvSpPr>
          <p:spPr>
            <a:xfrm>
              <a:off x="4856709" y="5752564"/>
              <a:ext cx="931979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E-CAD</a:t>
              </a:r>
            </a:p>
            <a:p>
              <a:pPr algn="ctr"/>
              <a:r>
                <a:rPr lang="de-DE" sz="1905"/>
                <a:t>M-CAD</a:t>
              </a:r>
            </a:p>
          </p:txBody>
        </p:sp>
        <p:pic>
          <p:nvPicPr>
            <p:cNvPr id="54" name="Picture 15" descr="Bildergebnis für certified tester logo">
              <a:extLst>
                <a:ext uri="{FF2B5EF4-FFF2-40B4-BE49-F238E27FC236}">
                  <a16:creationId xmlns:a16="http://schemas.microsoft.com/office/drawing/2014/main" id="{5F2B2AB3-2714-416B-98C7-374B35BB7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117" y="4986339"/>
              <a:ext cx="830899" cy="65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58EFF8B-AC43-4316-A3CC-85805542DFC8}"/>
                </a:ext>
              </a:extLst>
            </p:cNvPr>
            <p:cNvSpPr txBox="1"/>
            <p:nvPr/>
          </p:nvSpPr>
          <p:spPr>
            <a:xfrm>
              <a:off x="6501233" y="5607059"/>
              <a:ext cx="854901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/>
                <a:t>Testen</a:t>
              </a:r>
            </a:p>
          </p:txBody>
        </p:sp>
        <p:pic>
          <p:nvPicPr>
            <p:cNvPr id="56" name="Picture 17" descr="Bildergebnis für bill of material logo">
              <a:extLst>
                <a:ext uri="{FF2B5EF4-FFF2-40B4-BE49-F238E27FC236}">
                  <a16:creationId xmlns:a16="http://schemas.microsoft.com/office/drawing/2014/main" id="{4701E726-0B13-4562-9160-032214D1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463" y="4709601"/>
              <a:ext cx="819849" cy="81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5B15F8C0-2906-4B97-8715-BF3A325E5ECD}"/>
                </a:ext>
              </a:extLst>
            </p:cNvPr>
            <p:cNvSpPr txBox="1"/>
            <p:nvPr/>
          </p:nvSpPr>
          <p:spPr>
            <a:xfrm>
              <a:off x="2495434" y="5546364"/>
              <a:ext cx="1291017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/>
                <a:t>Stücklisten</a:t>
              </a:r>
            </a:p>
          </p:txBody>
        </p:sp>
        <p:pic>
          <p:nvPicPr>
            <p:cNvPr id="58" name="Picture 19" descr="Bildergebnis für issue management logo">
              <a:extLst>
                <a:ext uri="{FF2B5EF4-FFF2-40B4-BE49-F238E27FC236}">
                  <a16:creationId xmlns:a16="http://schemas.microsoft.com/office/drawing/2014/main" id="{1CA4538A-CFD8-4EB5-86E2-D7F01BA67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386" y="1425524"/>
              <a:ext cx="611678" cy="6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351F2EC-4051-4475-958C-CE53D1DDD910}"/>
                </a:ext>
              </a:extLst>
            </p:cNvPr>
            <p:cNvSpPr txBox="1"/>
            <p:nvPr/>
          </p:nvSpPr>
          <p:spPr>
            <a:xfrm>
              <a:off x="5689029" y="1911001"/>
              <a:ext cx="2153006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 err="1"/>
                <a:t>Issue</a:t>
              </a:r>
              <a:r>
                <a:rPr lang="de-DE" sz="1905"/>
                <a:t>-Management</a:t>
              </a:r>
            </a:p>
          </p:txBody>
        </p:sp>
        <p:sp>
          <p:nvSpPr>
            <p:cNvPr id="60" name="Pfeil: nach links und rechts 59">
              <a:extLst>
                <a:ext uri="{FF2B5EF4-FFF2-40B4-BE49-F238E27FC236}">
                  <a16:creationId xmlns:a16="http://schemas.microsoft.com/office/drawing/2014/main" id="{AABEBC36-58F8-4E9C-9A7C-177B7E25F050}"/>
                </a:ext>
              </a:extLst>
            </p:cNvPr>
            <p:cNvSpPr/>
            <p:nvPr/>
          </p:nvSpPr>
          <p:spPr>
            <a:xfrm>
              <a:off x="3090870" y="3240087"/>
              <a:ext cx="881889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1" name="Pfeil: nach links und rechts 60">
              <a:extLst>
                <a:ext uri="{FF2B5EF4-FFF2-40B4-BE49-F238E27FC236}">
                  <a16:creationId xmlns:a16="http://schemas.microsoft.com/office/drawing/2014/main" id="{D92135CA-5892-4C1B-B46D-14AF64D3AC25}"/>
                </a:ext>
              </a:extLst>
            </p:cNvPr>
            <p:cNvSpPr/>
            <p:nvPr/>
          </p:nvSpPr>
          <p:spPr>
            <a:xfrm rot="20086065">
              <a:off x="6510140" y="2976808"/>
              <a:ext cx="881889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2" name="Pfeil: nach links und rechts 61">
              <a:extLst>
                <a:ext uri="{FF2B5EF4-FFF2-40B4-BE49-F238E27FC236}">
                  <a16:creationId xmlns:a16="http://schemas.microsoft.com/office/drawing/2014/main" id="{4AB56AFF-7EB8-443E-A752-B55C30CAF052}"/>
                </a:ext>
              </a:extLst>
            </p:cNvPr>
            <p:cNvSpPr/>
            <p:nvPr/>
          </p:nvSpPr>
          <p:spPr>
            <a:xfrm rot="19288437">
              <a:off x="3424066" y="4301504"/>
              <a:ext cx="121278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3" name="Pfeil: nach links und rechts 62">
              <a:extLst>
                <a:ext uri="{FF2B5EF4-FFF2-40B4-BE49-F238E27FC236}">
                  <a16:creationId xmlns:a16="http://schemas.microsoft.com/office/drawing/2014/main" id="{426EEFD9-8812-404F-BACB-3D451D34CAF9}"/>
                </a:ext>
              </a:extLst>
            </p:cNvPr>
            <p:cNvSpPr/>
            <p:nvPr/>
          </p:nvSpPr>
          <p:spPr>
            <a:xfrm rot="18476453">
              <a:off x="5873781" y="2367656"/>
              <a:ext cx="696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4" name="Pfeil: nach links und rechts 63">
              <a:extLst>
                <a:ext uri="{FF2B5EF4-FFF2-40B4-BE49-F238E27FC236}">
                  <a16:creationId xmlns:a16="http://schemas.microsoft.com/office/drawing/2014/main" id="{CA701ED9-0697-4F66-B981-114C92F62ED0}"/>
                </a:ext>
              </a:extLst>
            </p:cNvPr>
            <p:cNvSpPr/>
            <p:nvPr/>
          </p:nvSpPr>
          <p:spPr>
            <a:xfrm rot="3187771">
              <a:off x="4201827" y="2360621"/>
              <a:ext cx="601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5" name="Pfeil: nach links und rechts 64">
              <a:extLst>
                <a:ext uri="{FF2B5EF4-FFF2-40B4-BE49-F238E27FC236}">
                  <a16:creationId xmlns:a16="http://schemas.microsoft.com/office/drawing/2014/main" id="{9E45AED4-5D3B-4EF0-A591-AE24342B2035}"/>
                </a:ext>
              </a:extLst>
            </p:cNvPr>
            <p:cNvSpPr/>
            <p:nvPr/>
          </p:nvSpPr>
          <p:spPr>
            <a:xfrm rot="3144647">
              <a:off x="5837083" y="4364244"/>
              <a:ext cx="1027435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66" name="Pfeil: nach links und rechts 65">
              <a:extLst>
                <a:ext uri="{FF2B5EF4-FFF2-40B4-BE49-F238E27FC236}">
                  <a16:creationId xmlns:a16="http://schemas.microsoft.com/office/drawing/2014/main" id="{B6C9F9FC-3AFC-49D2-9E54-4500C5C1D1D4}"/>
                </a:ext>
              </a:extLst>
            </p:cNvPr>
            <p:cNvSpPr/>
            <p:nvPr/>
          </p:nvSpPr>
          <p:spPr>
            <a:xfrm rot="5400000">
              <a:off x="4988308" y="4317972"/>
              <a:ext cx="601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pic>
          <p:nvPicPr>
            <p:cNvPr id="67" name="Picture 4" descr="High Resolution - SAP Logo">
              <a:extLst>
                <a:ext uri="{FF2B5EF4-FFF2-40B4-BE49-F238E27FC236}">
                  <a16:creationId xmlns:a16="http://schemas.microsoft.com/office/drawing/2014/main" id="{85EAADFF-58FD-4BB1-ACE6-495CCF25A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913" y="3773444"/>
              <a:ext cx="804719" cy="804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1D0C4C6-C3C7-4C06-8F88-33288FA1DA87}"/>
                </a:ext>
              </a:extLst>
            </p:cNvPr>
            <p:cNvSpPr txBox="1"/>
            <p:nvPr/>
          </p:nvSpPr>
          <p:spPr>
            <a:xfrm>
              <a:off x="7561650" y="4336050"/>
              <a:ext cx="1625814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ERP-Systeme</a:t>
              </a:r>
            </a:p>
          </p:txBody>
        </p:sp>
        <p:sp>
          <p:nvSpPr>
            <p:cNvPr id="69" name="Pfeil: nach links und rechts 68">
              <a:extLst>
                <a:ext uri="{FF2B5EF4-FFF2-40B4-BE49-F238E27FC236}">
                  <a16:creationId xmlns:a16="http://schemas.microsoft.com/office/drawing/2014/main" id="{2CD9EC52-0051-448B-AD7C-F3DDD109DF33}"/>
                </a:ext>
              </a:extLst>
            </p:cNvPr>
            <p:cNvSpPr/>
            <p:nvPr/>
          </p:nvSpPr>
          <p:spPr>
            <a:xfrm rot="1561021">
              <a:off x="6495987" y="3808534"/>
              <a:ext cx="1027435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</p:grpSp>
    </p:spTree>
    <p:extLst>
      <p:ext uri="{BB962C8B-B14F-4D97-AF65-F5344CB8AC3E}">
        <p14:creationId xmlns:p14="http://schemas.microsoft.com/office/powerpoint/2010/main" val="392129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F7D63-A94F-40ED-88A8-BEBF2209C78C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E775-7904-420B-9AA0-0E16E994B3E4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0529939-7E8D-47D2-9939-F5349D5D35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6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3EA240-80E7-49BE-AFA8-D54194B8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C2A1D-46DC-4E33-9AA1-F51AC5B6BD1D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63ECE2-4BEA-4AB1-B0FE-E5E32164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9B92AD-4B6E-4C3B-87D3-78AFA061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2</a:t>
            </a:fld>
            <a:endParaRPr lang="de-DE" noProof="0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154F1319-777D-4F7C-9FA1-234C1F0F0F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Block I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9584356E-AB01-4AE9-9B60-7E4BD35C74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9:00 – 10:10 Uhr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Begrüßung und Vorstellung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Was ist SpecIF?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SpecIF-Terminologie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DE652A1E-EF36-46F6-A15C-745A14FBD3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10:10 – 10:50 Uhr</a:t>
            </a:r>
          </a:p>
          <a:p>
            <a:r>
              <a:rPr lang="de-DE" dirty="0"/>
              <a:t>Semantische Integration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456E94BF-4169-42CD-B978-975CC8FB39B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75405" y="3809358"/>
            <a:ext cx="2436820" cy="2313675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10:50 – 11:30 Uhr</a:t>
            </a:r>
          </a:p>
          <a:p>
            <a:r>
              <a:rPr lang="de-DE" dirty="0"/>
              <a:t>Semantische Integration II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1656762D-F7F3-4CE7-8FB4-83811F400E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11:30 – 12:00 Uhr</a:t>
            </a:r>
          </a:p>
          <a:p>
            <a:r>
              <a:rPr lang="de-DE" dirty="0"/>
              <a:t>Praktische Anwendung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9FD9528C-DD50-47E9-9E43-F23191B7DD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/>
              <a:t>Block II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46C98314-4E19-4C3C-B996-D89E95E35CB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Block III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4927D2FD-2577-45BF-AFDF-6FB49DCC556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de-DE" dirty="0"/>
              <a:t>Block IV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8DD5B542-BA69-4C03-89AF-D3BCEE3161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404AA993-65B1-4DDB-BB94-4E15DAFF52B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B8B553B-933A-4B74-B4F2-F369E797D7E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C398C4C7-7B99-44BA-9F81-4A8D31979F8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67756FB4-3EEF-4552-9919-3FAE3F79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556AF3F-743E-40F9-8B9E-F17AC5A7C8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77EE1E5-368A-43AC-9DEE-992FD789C012}"/>
              </a:ext>
            </a:extLst>
          </p:cNvPr>
          <p:cNvSpPr txBox="1"/>
          <p:nvPr/>
        </p:nvSpPr>
        <p:spPr>
          <a:xfrm>
            <a:off x="3459200" y="5643182"/>
            <a:ext cx="1879600" cy="6773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30 Minuten +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10 Minuten Pause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17BEB37-1836-492C-AEDF-5C1881B5819D}"/>
              </a:ext>
            </a:extLst>
          </p:cNvPr>
          <p:cNvSpPr txBox="1"/>
          <p:nvPr/>
        </p:nvSpPr>
        <p:spPr>
          <a:xfrm>
            <a:off x="540070" y="5649049"/>
            <a:ext cx="1879600" cy="6773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60 Minuten +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10 Minuten Pause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064C807-9119-4A22-8639-7D0523F8F3D5}"/>
              </a:ext>
            </a:extLst>
          </p:cNvPr>
          <p:cNvSpPr txBox="1"/>
          <p:nvPr/>
        </p:nvSpPr>
        <p:spPr>
          <a:xfrm>
            <a:off x="6373819" y="5649049"/>
            <a:ext cx="1879600" cy="6773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30 Minuten + </a:t>
            </a:r>
          </a:p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10 Minuten Pause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1E7F377-09B4-4EA0-B6D6-D91DBBAB1D2B}"/>
              </a:ext>
            </a:extLst>
          </p:cNvPr>
          <p:cNvSpPr txBox="1"/>
          <p:nvPr/>
        </p:nvSpPr>
        <p:spPr>
          <a:xfrm>
            <a:off x="9291608" y="5640582"/>
            <a:ext cx="1879600" cy="6773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1600" dirty="0">
                <a:solidFill>
                  <a:schemeClr val="tx2"/>
                </a:solidFill>
              </a:rPr>
              <a:t>30 Minuten</a:t>
            </a:r>
          </a:p>
        </p:txBody>
      </p:sp>
    </p:spTree>
    <p:extLst>
      <p:ext uri="{BB962C8B-B14F-4D97-AF65-F5344CB8AC3E}">
        <p14:creationId xmlns:p14="http://schemas.microsoft.com/office/powerpoint/2010/main" val="34170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SpecIF-Terminologie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FB32D-A2B0-4AF0-A33C-2DFD0B4E6DBE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07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EC1A4-055E-4CDB-9E2F-AB025E3F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- Properties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84F9F5-2607-418C-AE3D-2D5AFB51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B90C1-6B07-401B-8933-3342C70C9376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5009B5-34F2-47A0-A493-6E08D0D8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8FB19B-CFC5-44E0-A7F9-4DB1B618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21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A42057-59F1-4E28-BBCD-DE5391F387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Um konkrete Daten zu hinterlegen kann man einer Ressource oder einem Statement so genannte „Property“-Werte geben und diese mit Daten füllen</a:t>
            </a:r>
          </a:p>
          <a:p>
            <a:endParaRPr lang="de-DE" sz="2000" dirty="0"/>
          </a:p>
          <a:p>
            <a:r>
              <a:rPr lang="de-DE" sz="2000" dirty="0"/>
              <a:t>Properties haben</a:t>
            </a:r>
          </a:p>
          <a:p>
            <a:pPr lvl="1"/>
            <a:r>
              <a:rPr lang="de-DE" sz="1800" dirty="0"/>
              <a:t>Titel – Name der Eigenschaft</a:t>
            </a:r>
          </a:p>
          <a:p>
            <a:pPr lvl="1"/>
            <a:r>
              <a:rPr lang="de-DE" sz="1800" dirty="0"/>
              <a:t>Datentyp – String (formatiert und unformatiert), Zahl, URL, Datum, Aufzählung, Dauer</a:t>
            </a:r>
          </a:p>
          <a:p>
            <a:pPr lvl="1"/>
            <a:r>
              <a:rPr lang="de-DE" sz="1800" dirty="0"/>
              <a:t>Wert – Mehrsprachigkeit wird unterstützt</a:t>
            </a:r>
          </a:p>
          <a:p>
            <a:pPr marL="450045" lvl="1" indent="0">
              <a:buNone/>
            </a:pPr>
            <a:endParaRPr lang="de-DE" sz="1800" dirty="0"/>
          </a:p>
          <a:p>
            <a:r>
              <a:rPr lang="de-DE" sz="2000" dirty="0"/>
              <a:t>Beispiel:</a:t>
            </a:r>
          </a:p>
          <a:p>
            <a:pPr lvl="1"/>
            <a:r>
              <a:rPr lang="de-DE" sz="1800" dirty="0"/>
              <a:t>Kommentar</a:t>
            </a:r>
          </a:p>
          <a:p>
            <a:pPr lvl="2"/>
            <a:r>
              <a:rPr lang="de-DE" sz="1600" dirty="0"/>
              <a:t>Titel [</a:t>
            </a:r>
            <a:r>
              <a:rPr lang="de-DE" sz="1600" dirty="0" err="1"/>
              <a:t>string</a:t>
            </a:r>
            <a:r>
              <a:rPr lang="de-DE" sz="1600" dirty="0"/>
              <a:t>]</a:t>
            </a:r>
          </a:p>
          <a:p>
            <a:pPr lvl="2"/>
            <a:r>
              <a:rPr lang="de-DE" sz="1600" dirty="0"/>
              <a:t>Beschreibung [</a:t>
            </a:r>
            <a:r>
              <a:rPr lang="de-DE" sz="1600" dirty="0" err="1"/>
              <a:t>string</a:t>
            </a:r>
            <a:r>
              <a:rPr lang="de-DE" sz="1600" dirty="0"/>
              <a:t> (</a:t>
            </a:r>
            <a:r>
              <a:rPr lang="de-DE" sz="1600" dirty="0" err="1"/>
              <a:t>xhtml</a:t>
            </a:r>
            <a:r>
              <a:rPr lang="de-DE" sz="1600" dirty="0"/>
              <a:t>)]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4CA1A61D-2702-4AA4-8912-AF0963355CC5}"/>
              </a:ext>
            </a:extLst>
          </p:cNvPr>
          <p:cNvSpPr/>
          <p:nvPr/>
        </p:nvSpPr>
        <p:spPr>
          <a:xfrm>
            <a:off x="6434941" y="4513268"/>
            <a:ext cx="3352800" cy="1205591"/>
          </a:xfrm>
          <a:prstGeom prst="foldedCorne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1600" b="1" dirty="0"/>
              <a:t>Kommentar von O. Alt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1600" dirty="0"/>
              <a:t>Diese Anforderung sollte nochmal mit dem Management diskutiert werden!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270A67E-26CD-40FA-A6B7-EDDBC42DAA15}"/>
              </a:ext>
            </a:extLst>
          </p:cNvPr>
          <p:cNvCxnSpPr>
            <a:cxnSpLocks/>
          </p:cNvCxnSpPr>
          <p:nvPr/>
        </p:nvCxnSpPr>
        <p:spPr>
          <a:xfrm flipV="1">
            <a:off x="2967006" y="4731843"/>
            <a:ext cx="3784602" cy="855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B88701-BD7A-46A1-8BDA-BE8657B0A41C}"/>
              </a:ext>
            </a:extLst>
          </p:cNvPr>
          <p:cNvCxnSpPr>
            <a:cxnSpLocks/>
          </p:cNvCxnSpPr>
          <p:nvPr/>
        </p:nvCxnSpPr>
        <p:spPr>
          <a:xfrm flipV="1">
            <a:off x="4472941" y="5543894"/>
            <a:ext cx="2067560" cy="349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10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C13B57-34AD-45ED-8236-37DA755F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D57D7-E05F-4D3B-AF41-8AC895C9FC7D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0E2AA3-FE90-49C4-A0A0-3FC86734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5DB2CC-7489-428A-B8D1-094D668E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22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354896-2266-4E19-82E3-5603CBF827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Neben den Eigenschaftswerten (</a:t>
            </a:r>
            <a:r>
              <a:rPr lang="de-DE" i="1" dirty="0" err="1"/>
              <a:t>properties</a:t>
            </a:r>
            <a:r>
              <a:rPr lang="de-DE" dirty="0"/>
              <a:t>) hat jedes Element in SpecIF außerdem immer folgende implizite </a:t>
            </a:r>
            <a:r>
              <a:rPr lang="de-DE" dirty="0" err="1"/>
              <a:t>Eingeschaften</a:t>
            </a:r>
            <a:endParaRPr lang="de-DE" dirty="0"/>
          </a:p>
          <a:p>
            <a:pPr lvl="1"/>
            <a:r>
              <a:rPr lang="de-DE" dirty="0"/>
              <a:t>ID – Eindeutiger Identifikator</a:t>
            </a:r>
          </a:p>
          <a:p>
            <a:pPr lvl="1"/>
            <a:r>
              <a:rPr lang="de-DE" dirty="0"/>
              <a:t>Typ (</a:t>
            </a:r>
            <a:r>
              <a:rPr lang="de-DE" i="1" dirty="0" err="1"/>
              <a:t>class</a:t>
            </a:r>
            <a:r>
              <a:rPr lang="de-DE" dirty="0"/>
              <a:t>) des Elements</a:t>
            </a:r>
          </a:p>
          <a:p>
            <a:pPr lvl="1"/>
            <a:r>
              <a:rPr lang="de-DE" dirty="0"/>
              <a:t>Revisionsinformation (</a:t>
            </a:r>
            <a:r>
              <a:rPr lang="de-DE" i="1" dirty="0" err="1"/>
              <a:t>revision</a:t>
            </a:r>
            <a:r>
              <a:rPr lang="de-DE" i="1" dirty="0"/>
              <a:t>, </a:t>
            </a:r>
            <a:r>
              <a:rPr lang="de-DE" i="1" dirty="0" err="1"/>
              <a:t>replaces</a:t>
            </a:r>
            <a:r>
              <a:rPr lang="de-DE" dirty="0"/>
              <a:t>) (optional)</a:t>
            </a:r>
          </a:p>
          <a:p>
            <a:pPr lvl="1"/>
            <a:r>
              <a:rPr lang="de-DE" dirty="0"/>
              <a:t>Änderungsdatum (</a:t>
            </a:r>
            <a:r>
              <a:rPr lang="de-DE" i="1" dirty="0" err="1"/>
              <a:t>changedAt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Autor (</a:t>
            </a:r>
            <a:r>
              <a:rPr lang="de-DE" i="1" dirty="0" err="1"/>
              <a:t>changedBy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8BD7C9-7FC4-40CC-A847-AB92077B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Grundsätzliche Eigenschaften jedes </a:t>
            </a:r>
            <a:br>
              <a:rPr lang="de-DE" dirty="0"/>
            </a:br>
            <a:r>
              <a:rPr lang="de-DE" dirty="0"/>
              <a:t>SpecIF-Objekts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942CBC3-8B13-4CDA-BB65-5142EDDC4D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5CC57D3-3F99-4FC3-8CE4-C9555ABA3774}"/>
              </a:ext>
            </a:extLst>
          </p:cNvPr>
          <p:cNvSpPr txBox="1"/>
          <p:nvPr/>
        </p:nvSpPr>
        <p:spPr>
          <a:xfrm>
            <a:off x="5928360" y="2181256"/>
            <a:ext cx="609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id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"_73392B3D_CF8F_4ac0_BC77_E6A2C9415EF4"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revision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"F16C40BE-DFC4-46BB-85C4-FDF9433F8E73"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replaces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[],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changedAt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"2021-03-07T11:16:21"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changedBy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oa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endParaRPr lang="de-DE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{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id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"RC-</a:t>
            </a:r>
            <a:r>
              <a:rPr lang="de-DE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Requirement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revision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de-DE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"1.1"</a:t>
            </a:r>
            <a:endParaRPr lang="de-DE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},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 err="1">
                <a:solidFill>
                  <a:srgbClr val="2E75B6"/>
                </a:solidFill>
                <a:latin typeface="Cascadia Mono" panose="020B0609020000020004" pitchFamily="49" charset="0"/>
              </a:rPr>
              <a:t>properties</a:t>
            </a:r>
            <a:r>
              <a:rPr lang="de-DE" sz="1400" dirty="0">
                <a:solidFill>
                  <a:srgbClr val="2E75B6"/>
                </a:solidFill>
                <a:latin typeface="Cascadia Mono" panose="020B0609020000020004" pitchFamily="49" charset="0"/>
              </a:rPr>
              <a:t>"</a:t>
            </a:r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: [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]</a:t>
            </a:r>
          </a:p>
          <a:p>
            <a:r>
              <a:rPr lang="de-DE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C5CFBB-BDEA-4CB3-B43D-4A81B48F7EDB}"/>
              </a:ext>
            </a:extLst>
          </p:cNvPr>
          <p:cNvSpPr txBox="1"/>
          <p:nvPr/>
        </p:nvSpPr>
        <p:spPr>
          <a:xfrm>
            <a:off x="7487920" y="1830168"/>
            <a:ext cx="2976880" cy="25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2000" b="1" dirty="0">
                <a:solidFill>
                  <a:schemeClr val="accent2"/>
                </a:solidFill>
              </a:rPr>
              <a:t>Eine Ressource (JSON)</a:t>
            </a:r>
          </a:p>
        </p:txBody>
      </p:sp>
    </p:spTree>
    <p:extLst>
      <p:ext uri="{BB962C8B-B14F-4D97-AF65-F5344CB8AC3E}">
        <p14:creationId xmlns:p14="http://schemas.microsoft.com/office/powerpoint/2010/main" val="239657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B80D2-4102-42BA-B581-D6DEF9A0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kann Sichten und Hierarchien abbilden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DC0834-E69E-4845-B42B-5C5AAC35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D70D-A51B-413C-9AF4-6B2191A81E00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BBD677-D72D-46B1-8FFC-7F4BDC84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3A6838-6F11-4A14-BF70-CA17F792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23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FE8472-AB77-48D2-A6EB-BA8A8EDE88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9" y="1751381"/>
            <a:ext cx="3897461" cy="4954494"/>
          </a:xfrm>
        </p:spPr>
        <p:txBody>
          <a:bodyPr/>
          <a:lstStyle/>
          <a:p>
            <a:r>
              <a:rPr lang="de-DE" dirty="0"/>
              <a:t>SpecIF kennt das Konzept der Trennung von Modell uns Sicht</a:t>
            </a:r>
          </a:p>
          <a:p>
            <a:endParaRPr lang="de-DE" dirty="0"/>
          </a:p>
          <a:p>
            <a:r>
              <a:rPr lang="de-DE" dirty="0"/>
              <a:t>Es lassen sich Hierarchiebäume als Sichten bilden</a:t>
            </a:r>
          </a:p>
          <a:p>
            <a:pPr lvl="1"/>
            <a:r>
              <a:rPr lang="de-DE" dirty="0"/>
              <a:t>Kapitelstrukturen in Spezifikationsdokumenten</a:t>
            </a:r>
          </a:p>
          <a:p>
            <a:pPr lvl="1"/>
            <a:r>
              <a:rPr lang="de-DE" dirty="0"/>
              <a:t>Navigationsbäume von Modellierungs- und CAD-Werkzeugen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22A6543-1ABF-4FE4-B69B-E6FC760134FB}"/>
              </a:ext>
            </a:extLst>
          </p:cNvPr>
          <p:cNvGrpSpPr/>
          <p:nvPr/>
        </p:nvGrpSpPr>
        <p:grpSpPr>
          <a:xfrm>
            <a:off x="4623118" y="2643188"/>
            <a:ext cx="2427287" cy="2359025"/>
            <a:chOff x="588963" y="3100388"/>
            <a:chExt cx="2427287" cy="2359025"/>
          </a:xfrm>
        </p:grpSpPr>
        <p:sp>
          <p:nvSpPr>
            <p:cNvPr id="8" name="Folded Corner 12">
              <a:extLst>
                <a:ext uri="{FF2B5EF4-FFF2-40B4-BE49-F238E27FC236}">
                  <a16:creationId xmlns:a16="http://schemas.microsoft.com/office/drawing/2014/main" id="{2CB13073-33DA-4245-B590-0EC298D69662}"/>
                </a:ext>
              </a:extLst>
            </p:cNvPr>
            <p:cNvSpPr/>
            <p:nvPr/>
          </p:nvSpPr>
          <p:spPr>
            <a:xfrm>
              <a:off x="588963" y="3100388"/>
              <a:ext cx="2427287" cy="2359025"/>
            </a:xfrm>
            <a:prstGeom prst="foldedCorner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de-AT" dirty="0">
                  <a:solidFill>
                    <a:schemeClr val="tx1"/>
                  </a:solidFill>
                </a:rPr>
                <a:t>SpecIF-</a:t>
              </a:r>
              <a:r>
                <a:rPr lang="de-AT" dirty="0" err="1">
                  <a:solidFill>
                    <a:schemeClr val="tx1"/>
                  </a:solidFill>
                </a:rPr>
                <a:t>Hierarchy</a:t>
              </a:r>
              <a:endParaRPr lang="de-AT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14">
              <a:extLst>
                <a:ext uri="{FF2B5EF4-FFF2-40B4-BE49-F238E27FC236}">
                  <a16:creationId xmlns:a16="http://schemas.microsoft.com/office/drawing/2014/main" id="{41F3D7ED-3D21-452C-942A-E7786F56AFC2}"/>
                </a:ext>
              </a:extLst>
            </p:cNvPr>
            <p:cNvCxnSpPr/>
            <p:nvPr/>
          </p:nvCxnSpPr>
          <p:spPr bwMode="auto">
            <a:xfrm>
              <a:off x="850900" y="3589338"/>
              <a:ext cx="7938" cy="1027112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8510AF38-9744-47A6-B14C-B9F1E0AD5DA2}"/>
                </a:ext>
              </a:extLst>
            </p:cNvPr>
            <p:cNvCxnSpPr/>
            <p:nvPr/>
          </p:nvCxnSpPr>
          <p:spPr bwMode="auto">
            <a:xfrm>
              <a:off x="858838" y="3810000"/>
              <a:ext cx="274637" cy="158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1" name="Straight Connector 17">
              <a:extLst>
                <a:ext uri="{FF2B5EF4-FFF2-40B4-BE49-F238E27FC236}">
                  <a16:creationId xmlns:a16="http://schemas.microsoft.com/office/drawing/2014/main" id="{7B4B583C-F11C-497E-9A2B-089350D09406}"/>
                </a:ext>
              </a:extLst>
            </p:cNvPr>
            <p:cNvCxnSpPr/>
            <p:nvPr/>
          </p:nvCxnSpPr>
          <p:spPr bwMode="auto">
            <a:xfrm>
              <a:off x="866775" y="4030663"/>
              <a:ext cx="274638" cy="158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2" name="Straight Connector 18">
              <a:extLst>
                <a:ext uri="{FF2B5EF4-FFF2-40B4-BE49-F238E27FC236}">
                  <a16:creationId xmlns:a16="http://schemas.microsoft.com/office/drawing/2014/main" id="{2DF5F398-7212-4E5E-AE7F-E542C1EAC6B8}"/>
                </a:ext>
              </a:extLst>
            </p:cNvPr>
            <p:cNvCxnSpPr/>
            <p:nvPr/>
          </p:nvCxnSpPr>
          <p:spPr bwMode="auto">
            <a:xfrm>
              <a:off x="866775" y="4271963"/>
              <a:ext cx="274638" cy="158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3" name="Straight Connector 19">
              <a:extLst>
                <a:ext uri="{FF2B5EF4-FFF2-40B4-BE49-F238E27FC236}">
                  <a16:creationId xmlns:a16="http://schemas.microsoft.com/office/drawing/2014/main" id="{853F046D-F0A9-4331-9A75-8DF663C54442}"/>
                </a:ext>
              </a:extLst>
            </p:cNvPr>
            <p:cNvCxnSpPr/>
            <p:nvPr/>
          </p:nvCxnSpPr>
          <p:spPr bwMode="auto">
            <a:xfrm>
              <a:off x="1028700" y="4271963"/>
              <a:ext cx="34925" cy="188912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4" name="Straight Connector 20">
              <a:extLst>
                <a:ext uri="{FF2B5EF4-FFF2-40B4-BE49-F238E27FC236}">
                  <a16:creationId xmlns:a16="http://schemas.microsoft.com/office/drawing/2014/main" id="{3F8AEB90-4CB5-49CE-B95F-CB4B1E6DBF61}"/>
                </a:ext>
              </a:extLst>
            </p:cNvPr>
            <p:cNvCxnSpPr/>
            <p:nvPr/>
          </p:nvCxnSpPr>
          <p:spPr bwMode="auto">
            <a:xfrm>
              <a:off x="1063625" y="4460875"/>
              <a:ext cx="274638" cy="158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15" name="TextBox 44">
              <a:extLst>
                <a:ext uri="{FF2B5EF4-FFF2-40B4-BE49-F238E27FC236}">
                  <a16:creationId xmlns:a16="http://schemas.microsoft.com/office/drawing/2014/main" id="{9EBD0E2E-B1EB-4EBD-A735-26449A969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9175" y="4745038"/>
              <a:ext cx="1915909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AT" altLang="de-DE" dirty="0">
                  <a:latin typeface="Arial" panose="020B0604020202020204" pitchFamily="34" charset="0"/>
                </a:rPr>
                <a:t>Baum-Hierarchie</a:t>
              </a:r>
            </a:p>
            <a:p>
              <a:pPr eaLnBrk="1" hangingPunct="1"/>
              <a:r>
                <a:rPr lang="de-AT" altLang="de-DE" dirty="0">
                  <a:latin typeface="Arial" panose="020B0604020202020204" pitchFamily="34" charset="0"/>
                </a:rPr>
                <a:t>ist möglich.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C6E40C4-921B-4B32-B783-64717E964EF7}"/>
                </a:ext>
              </a:extLst>
            </p:cNvPr>
            <p:cNvSpPr/>
            <p:nvPr/>
          </p:nvSpPr>
          <p:spPr>
            <a:xfrm>
              <a:off x="1092200" y="3724275"/>
              <a:ext cx="157163" cy="188913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302378C7-93EE-42AB-B21B-153E611E6A5B}"/>
                </a:ext>
              </a:extLst>
            </p:cNvPr>
            <p:cNvSpPr/>
            <p:nvPr/>
          </p:nvSpPr>
          <p:spPr>
            <a:xfrm>
              <a:off x="1092200" y="4186238"/>
              <a:ext cx="157163" cy="18732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FAF6DBD2-740C-41F8-88A0-9E434F5CF63A}"/>
                </a:ext>
              </a:extLst>
            </p:cNvPr>
            <p:cNvSpPr/>
            <p:nvPr/>
          </p:nvSpPr>
          <p:spPr>
            <a:xfrm>
              <a:off x="1084263" y="3951288"/>
              <a:ext cx="157162" cy="187325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EFAB67A-7101-4CF4-9098-EF0C48FF0F76}"/>
                </a:ext>
              </a:extLst>
            </p:cNvPr>
            <p:cNvSpPr/>
            <p:nvPr/>
          </p:nvSpPr>
          <p:spPr>
            <a:xfrm>
              <a:off x="1258888" y="4370388"/>
              <a:ext cx="158750" cy="188912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6597E17-7214-4079-A2E7-14B791CAB94B}"/>
              </a:ext>
            </a:extLst>
          </p:cNvPr>
          <p:cNvGrpSpPr/>
          <p:nvPr/>
        </p:nvGrpSpPr>
        <p:grpSpPr>
          <a:xfrm>
            <a:off x="8356918" y="2738438"/>
            <a:ext cx="3521075" cy="2859087"/>
            <a:chOff x="4322763" y="3195638"/>
            <a:chExt cx="3521075" cy="2859087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4DFBAFC-6DB6-4756-A189-8FDDAFE93361}"/>
                </a:ext>
              </a:extLst>
            </p:cNvPr>
            <p:cNvSpPr/>
            <p:nvPr/>
          </p:nvSpPr>
          <p:spPr>
            <a:xfrm>
              <a:off x="4322763" y="3195638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00E35BE3-C476-4570-A651-5CC112D00D9F}"/>
                </a:ext>
              </a:extLst>
            </p:cNvPr>
            <p:cNvSpPr/>
            <p:nvPr/>
          </p:nvSpPr>
          <p:spPr>
            <a:xfrm>
              <a:off x="4475163" y="3348038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62889967-32D7-40FF-891C-CEA83EB1DCA8}"/>
                </a:ext>
              </a:extLst>
            </p:cNvPr>
            <p:cNvSpPr/>
            <p:nvPr/>
          </p:nvSpPr>
          <p:spPr>
            <a:xfrm>
              <a:off x="4627563" y="3500438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4" name="Rectangle 32">
              <a:extLst>
                <a:ext uri="{FF2B5EF4-FFF2-40B4-BE49-F238E27FC236}">
                  <a16:creationId xmlns:a16="http://schemas.microsoft.com/office/drawing/2014/main" id="{FA518659-28A2-469A-8B9C-455AFC13D25C}"/>
                </a:ext>
              </a:extLst>
            </p:cNvPr>
            <p:cNvSpPr/>
            <p:nvPr/>
          </p:nvSpPr>
          <p:spPr>
            <a:xfrm>
              <a:off x="4779963" y="3652838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Ressource 1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1E19444C-D7EF-4189-9166-F85B2B49243B}"/>
                </a:ext>
              </a:extLst>
            </p:cNvPr>
            <p:cNvSpPr/>
            <p:nvPr/>
          </p:nvSpPr>
          <p:spPr>
            <a:xfrm>
              <a:off x="4462463" y="4691063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6" name="Rectangle 34">
              <a:extLst>
                <a:ext uri="{FF2B5EF4-FFF2-40B4-BE49-F238E27FC236}">
                  <a16:creationId xmlns:a16="http://schemas.microsoft.com/office/drawing/2014/main" id="{235CB406-3520-4CD1-B7CE-2A9640D8E52C}"/>
                </a:ext>
              </a:extLst>
            </p:cNvPr>
            <p:cNvSpPr/>
            <p:nvPr/>
          </p:nvSpPr>
          <p:spPr>
            <a:xfrm>
              <a:off x="4614863" y="4843463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BB7A69E5-0879-46F1-8764-41247738298E}"/>
                </a:ext>
              </a:extLst>
            </p:cNvPr>
            <p:cNvSpPr/>
            <p:nvPr/>
          </p:nvSpPr>
          <p:spPr>
            <a:xfrm>
              <a:off x="4767263" y="4995863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Spec Object 1</a:t>
              </a:r>
            </a:p>
          </p:txBody>
        </p:sp>
        <p:sp>
          <p:nvSpPr>
            <p:cNvPr id="28" name="Rectangle 36">
              <a:extLst>
                <a:ext uri="{FF2B5EF4-FFF2-40B4-BE49-F238E27FC236}">
                  <a16:creationId xmlns:a16="http://schemas.microsoft.com/office/drawing/2014/main" id="{E7D98028-FCDA-47AD-B7DA-1D59ECC3D988}"/>
                </a:ext>
              </a:extLst>
            </p:cNvPr>
            <p:cNvSpPr/>
            <p:nvPr/>
          </p:nvSpPr>
          <p:spPr>
            <a:xfrm>
              <a:off x="4919663" y="5148263"/>
              <a:ext cx="2924175" cy="9064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AT" dirty="0"/>
                <a:t>Ressource n</a:t>
              </a:r>
            </a:p>
          </p:txBody>
        </p:sp>
      </p:grpSp>
      <p:cxnSp>
        <p:nvCxnSpPr>
          <p:cNvPr id="34" name="Straight Arrow Connector 38">
            <a:extLst>
              <a:ext uri="{FF2B5EF4-FFF2-40B4-BE49-F238E27FC236}">
                <a16:creationId xmlns:a16="http://schemas.microsoft.com/office/drawing/2014/main" id="{CCDE71A4-AD88-45A9-9CF2-D4E4512D883D}"/>
              </a:ext>
            </a:extLst>
          </p:cNvPr>
          <p:cNvCxnSpPr/>
          <p:nvPr/>
        </p:nvCxnSpPr>
        <p:spPr>
          <a:xfrm flipV="1">
            <a:off x="5307648" y="3183848"/>
            <a:ext cx="3189288" cy="1603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40">
            <a:extLst>
              <a:ext uri="{FF2B5EF4-FFF2-40B4-BE49-F238E27FC236}">
                <a16:creationId xmlns:a16="http://schemas.microsoft.com/office/drawing/2014/main" id="{DA4339B6-0FF4-432D-AB13-885A30AAC7C1}"/>
              </a:ext>
            </a:extLst>
          </p:cNvPr>
          <p:cNvCxnSpPr/>
          <p:nvPr/>
        </p:nvCxnSpPr>
        <p:spPr>
          <a:xfrm flipV="1">
            <a:off x="5307648" y="3488648"/>
            <a:ext cx="3494088" cy="9048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7E5A59AA-0F16-4B9D-9777-D6DBBC75477F}"/>
              </a:ext>
            </a:extLst>
          </p:cNvPr>
          <p:cNvSpPr txBox="1"/>
          <p:nvPr/>
        </p:nvSpPr>
        <p:spPr>
          <a:xfrm>
            <a:off x="7370889" y="317686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Link</a:t>
            </a:r>
          </a:p>
        </p:txBody>
      </p:sp>
      <p:cxnSp>
        <p:nvCxnSpPr>
          <p:cNvPr id="38" name="Straight Arrow Connector 43">
            <a:extLst>
              <a:ext uri="{FF2B5EF4-FFF2-40B4-BE49-F238E27FC236}">
                <a16:creationId xmlns:a16="http://schemas.microsoft.com/office/drawing/2014/main" id="{41937841-78A9-4104-974B-4B7612AAC28D}"/>
              </a:ext>
            </a:extLst>
          </p:cNvPr>
          <p:cNvCxnSpPr/>
          <p:nvPr/>
        </p:nvCxnSpPr>
        <p:spPr>
          <a:xfrm>
            <a:off x="5567681" y="3991607"/>
            <a:ext cx="3209925" cy="83661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8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51D82-FB25-461E-809D-36901638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Dateien mit SpecIF transportieren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58E6F2-B5F1-4908-834B-9CEE854A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5107-747A-4708-99D4-2C7399CF8F07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C7E2A7-689C-47B0-82DE-A1463CB5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CE5AF2-0070-4853-BDD6-449D5829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24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1BF2F9-E726-4F32-B83E-C66FE1376A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000" dirty="0"/>
              <a:t>Dateien lassen in SpecIF einbetten (ZIP-Archiv, </a:t>
            </a:r>
            <a:r>
              <a:rPr lang="de-DE" sz="2000" i="1" dirty="0"/>
              <a:t>.</a:t>
            </a:r>
            <a:r>
              <a:rPr lang="de-DE" sz="2000" i="1" dirty="0" err="1"/>
              <a:t>specifz</a:t>
            </a:r>
            <a:r>
              <a:rPr lang="de-DE" sz="2000" dirty="0"/>
              <a:t>) und aus SpecIF Daten verlinken</a:t>
            </a:r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3E76AF33-BEFA-451C-9BC9-14C512FE295C}"/>
              </a:ext>
            </a:extLst>
          </p:cNvPr>
          <p:cNvSpPr/>
          <p:nvPr/>
        </p:nvSpPr>
        <p:spPr>
          <a:xfrm>
            <a:off x="3139440" y="2328459"/>
            <a:ext cx="5029200" cy="3139440"/>
          </a:xfrm>
          <a:prstGeom prst="foldedCorne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32B42BC0-2CE8-4219-AA06-35E3943233B2}"/>
              </a:ext>
            </a:extLst>
          </p:cNvPr>
          <p:cNvSpPr/>
          <p:nvPr/>
        </p:nvSpPr>
        <p:spPr>
          <a:xfrm>
            <a:off x="3515360" y="2582459"/>
            <a:ext cx="1940560" cy="2407920"/>
          </a:xfrm>
          <a:prstGeom prst="foldedCorner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dirty="0"/>
              <a:t>.</a:t>
            </a:r>
            <a:r>
              <a:rPr lang="de-DE" dirty="0" err="1"/>
              <a:t>specif</a:t>
            </a:r>
            <a:r>
              <a:rPr lang="de-DE" dirty="0"/>
              <a:t>-Datei</a:t>
            </a:r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A37B32DB-420D-402D-99DE-39BCB50C7DE8}"/>
              </a:ext>
            </a:extLst>
          </p:cNvPr>
          <p:cNvSpPr/>
          <p:nvPr/>
        </p:nvSpPr>
        <p:spPr>
          <a:xfrm>
            <a:off x="5943600" y="2582459"/>
            <a:ext cx="1666240" cy="1879600"/>
          </a:xfrm>
          <a:prstGeom prst="foldedCorne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F4C9CD78-93FA-4C2C-B91A-A66034527FCE}"/>
              </a:ext>
            </a:extLst>
          </p:cNvPr>
          <p:cNvSpPr/>
          <p:nvPr/>
        </p:nvSpPr>
        <p:spPr>
          <a:xfrm>
            <a:off x="6096000" y="2734859"/>
            <a:ext cx="1666240" cy="1879600"/>
          </a:xfrm>
          <a:prstGeom prst="foldedCorne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dirty="0"/>
              <a:t>Andere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dirty="0"/>
              <a:t>Dateien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dirty="0"/>
              <a:t>(Bilder, CAD, Excel, …)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D29BC0-1830-451A-828D-4D9C8752BD80}"/>
              </a:ext>
            </a:extLst>
          </p:cNvPr>
          <p:cNvSpPr txBox="1"/>
          <p:nvPr/>
        </p:nvSpPr>
        <p:spPr>
          <a:xfrm>
            <a:off x="4927600" y="5605413"/>
            <a:ext cx="1452880" cy="3147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accent2"/>
              </a:buClr>
            </a:pPr>
            <a:r>
              <a:rPr lang="de-DE" sz="2000" dirty="0">
                <a:solidFill>
                  <a:schemeClr val="tx2"/>
                </a:solidFill>
              </a:rPr>
              <a:t>.</a:t>
            </a:r>
            <a:r>
              <a:rPr lang="de-DE" sz="2000" dirty="0" err="1">
                <a:solidFill>
                  <a:schemeClr val="tx2"/>
                </a:solidFill>
              </a:rPr>
              <a:t>specifz</a:t>
            </a:r>
            <a:r>
              <a:rPr lang="de-DE" sz="2000" dirty="0">
                <a:solidFill>
                  <a:schemeClr val="tx2"/>
                </a:solidFill>
              </a:rPr>
              <a:t>-Datei</a:t>
            </a:r>
          </a:p>
        </p:txBody>
      </p:sp>
    </p:spTree>
    <p:extLst>
      <p:ext uri="{BB962C8B-B14F-4D97-AF65-F5344CB8AC3E}">
        <p14:creationId xmlns:p14="http://schemas.microsoft.com/office/powerpoint/2010/main" val="22420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64AC8-477D-42E8-9E61-1ADDE98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kennt Daten und Metadaten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656D13-2280-40B0-A83F-473E91A3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4731-74ED-40AC-AF8D-6DF47B36F356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68C53D-5B27-473A-A516-3C38AFBA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8853AF-D515-4A12-872D-0A49D6CD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25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93E6C3-B8EE-4276-AB92-D5A4B46FB4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9" y="1416676"/>
            <a:ext cx="4544082" cy="528919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Die Strukturen/Typen der mit SpecIF repräsentierten Daten lassen sich auch mit SpecIF beschreiben</a:t>
            </a:r>
          </a:p>
          <a:p>
            <a:pPr lvl="1"/>
            <a:r>
              <a:rPr lang="de-DE" dirty="0"/>
              <a:t>Metadaten oder Metamodell</a:t>
            </a:r>
          </a:p>
          <a:p>
            <a:pPr lvl="1"/>
            <a:endParaRPr lang="de-DE" dirty="0"/>
          </a:p>
          <a:p>
            <a:r>
              <a:rPr lang="de-DE" dirty="0"/>
              <a:t>Metadaten bauen aufeinander auf</a:t>
            </a:r>
          </a:p>
          <a:p>
            <a:endParaRPr lang="de-DE" dirty="0"/>
          </a:p>
          <a:p>
            <a:r>
              <a:rPr lang="de-DE" b="1" dirty="0"/>
              <a:t>Data Type </a:t>
            </a:r>
            <a:r>
              <a:rPr lang="de-DE" dirty="0"/>
              <a:t>– primitive Datentypen</a:t>
            </a:r>
          </a:p>
          <a:p>
            <a:pPr lvl="1"/>
            <a:r>
              <a:rPr lang="de-DE" dirty="0" err="1"/>
              <a:t>int</a:t>
            </a:r>
            <a:r>
              <a:rPr lang="de-DE" dirty="0"/>
              <a:t>, double, </a:t>
            </a:r>
            <a:r>
              <a:rPr lang="de-DE" dirty="0" err="1"/>
              <a:t>string</a:t>
            </a:r>
            <a:r>
              <a:rPr lang="de-DE" dirty="0"/>
              <a:t>, </a:t>
            </a:r>
            <a:r>
              <a:rPr lang="de-DE" dirty="0" err="1"/>
              <a:t>bool</a:t>
            </a:r>
            <a:r>
              <a:rPr lang="de-DE" dirty="0"/>
              <a:t>, URL, </a:t>
            </a:r>
            <a:r>
              <a:rPr lang="de-DE" dirty="0" err="1"/>
              <a:t>duration</a:t>
            </a:r>
            <a:r>
              <a:rPr lang="de-DE" dirty="0"/>
              <a:t>, </a:t>
            </a:r>
            <a:r>
              <a:rPr lang="de-DE" dirty="0" err="1"/>
              <a:t>dateTime</a:t>
            </a:r>
            <a:endParaRPr lang="de-DE" dirty="0"/>
          </a:p>
          <a:p>
            <a:r>
              <a:rPr lang="de-DE" b="1" dirty="0"/>
              <a:t>Property Class</a:t>
            </a:r>
            <a:r>
              <a:rPr lang="de-DE" dirty="0"/>
              <a:t> – Definition von Properties unter Nutzung von Data Type</a:t>
            </a:r>
          </a:p>
          <a:p>
            <a:endParaRPr lang="de-DE" dirty="0"/>
          </a:p>
          <a:p>
            <a:r>
              <a:rPr lang="de-DE" b="1" dirty="0"/>
              <a:t>Ressource Class</a:t>
            </a:r>
            <a:r>
              <a:rPr lang="de-DE" dirty="0"/>
              <a:t> – Definition eines Ressource-Typ unter Nutzung von Property Classes.</a:t>
            </a:r>
          </a:p>
          <a:p>
            <a:endParaRPr lang="de-DE" dirty="0"/>
          </a:p>
          <a:p>
            <a:r>
              <a:rPr lang="de-DE" b="1" dirty="0"/>
              <a:t>Statement Class </a:t>
            </a:r>
            <a:r>
              <a:rPr lang="de-DE" dirty="0"/>
              <a:t>– Definition eines Statement-Typ unter Nutzung von Property Classes.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0FADA6-3350-4AC6-91B1-215B9815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96" y="1885792"/>
            <a:ext cx="709612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3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30972-514C-4954-AFEE-CE738321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Versionierung in SpecIF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9FD2B9-EF3F-4A71-9454-B8BAEAD2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D95A-98E4-40E2-8639-2AE345B700BD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20B128-8C7E-4E94-9DCE-BBCB6F45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4B6C1F-241D-4E46-81B1-DE8DB86F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26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A165ED-53B4-4383-91E6-FF9E965303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69" y="1751381"/>
            <a:ext cx="4094311" cy="4954494"/>
          </a:xfrm>
        </p:spPr>
        <p:txBody>
          <a:bodyPr/>
          <a:lstStyle/>
          <a:p>
            <a:r>
              <a:rPr lang="de-DE" dirty="0" err="1"/>
              <a:t>Revisionierung</a:t>
            </a:r>
            <a:r>
              <a:rPr lang="de-DE" dirty="0"/>
              <a:t> basiert auf Revisions-IDs und Vorhaltung der Vorgänger und Nachfolger bei </a:t>
            </a:r>
            <a:r>
              <a:rPr lang="de-DE" b="1" dirty="0"/>
              <a:t>gleichbleibender ID</a:t>
            </a:r>
          </a:p>
          <a:p>
            <a:endParaRPr lang="de-DE" dirty="0"/>
          </a:p>
          <a:p>
            <a:r>
              <a:rPr lang="de-DE" dirty="0"/>
              <a:t>Damit lassen sich lineare Szenarien, als auch „</a:t>
            </a:r>
            <a:r>
              <a:rPr lang="de-DE" dirty="0" err="1"/>
              <a:t>branch</a:t>
            </a:r>
            <a:r>
              <a:rPr lang="de-DE" dirty="0"/>
              <a:t>“ und „</a:t>
            </a:r>
            <a:r>
              <a:rPr lang="de-DE" dirty="0" err="1"/>
              <a:t>merge</a:t>
            </a:r>
            <a:r>
              <a:rPr lang="de-DE" dirty="0"/>
              <a:t>“ abbilden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A7B588-0EF6-4D05-9A68-E9C2F4D1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45" y="1751381"/>
            <a:ext cx="7204075" cy="40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52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17751-CBC0-4111-94D0-9D3F0ABB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SpecIF-Metamodell (1/2)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CDB863-8783-4468-801E-CA8A636D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8D8A-07CE-478B-9528-94AEC8FE6464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D20FA-C94F-4ED2-AD16-BDAEAFD1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97269C-613F-4F34-9961-E6295695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27</a:t>
            </a:fld>
            <a:endParaRPr lang="de-D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25849A-4CBA-49F2-A49C-0704874F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1117600"/>
            <a:ext cx="8200390" cy="50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A6D4577-46AB-45D9-B857-A45F9A99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23" y="2619642"/>
            <a:ext cx="24955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pecIF Metamodel elements with Associations">
            <a:extLst>
              <a:ext uri="{FF2B5EF4-FFF2-40B4-BE49-F238E27FC236}">
                <a16:creationId xmlns:a16="http://schemas.microsoft.com/office/drawing/2014/main" id="{0258AD91-7A03-472F-9DD0-761E6B9C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76" y="-1"/>
            <a:ext cx="9271603" cy="652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B17751-CBC0-4111-94D0-9D3F0ABB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SpecIF-Metamodell (2/2)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CDB863-8783-4468-801E-CA8A636D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F7FBE-FA96-4767-9169-0C376AE0F0B1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D20FA-C94F-4ED2-AD16-BDAEAFD1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97269C-613F-4F34-9961-E6295695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607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A5CD07-C1B4-416F-A80E-605D4170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EC3F-B4F0-4B5B-8D80-A98CEC08E40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A828FE-D7CA-4D6A-84D0-859772DE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DE567-046B-4BEC-A543-A44DFFE4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29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E035E21-AD0E-44B7-98D2-C242CAF3B0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SpecIF-Daten sind Graph-Daten</a:t>
            </a:r>
          </a:p>
          <a:p>
            <a:endParaRPr lang="de-DE" dirty="0"/>
          </a:p>
          <a:p>
            <a:r>
              <a:rPr lang="de-DE" dirty="0"/>
              <a:t>Knoten des Graphen heißen </a:t>
            </a:r>
            <a:r>
              <a:rPr lang="de-DE" b="1" dirty="0">
                <a:solidFill>
                  <a:schemeClr val="accent2"/>
                </a:solidFill>
              </a:rPr>
              <a:t>Ressourcen</a:t>
            </a:r>
          </a:p>
          <a:p>
            <a:endParaRPr lang="de-DE" b="1" dirty="0"/>
          </a:p>
          <a:p>
            <a:r>
              <a:rPr lang="de-DE" dirty="0"/>
              <a:t>Kanten des Graphen heißen </a:t>
            </a:r>
            <a:r>
              <a:rPr lang="de-DE" b="1" dirty="0">
                <a:solidFill>
                  <a:schemeClr val="accent2"/>
                </a:solidFill>
              </a:rPr>
              <a:t>Statements</a:t>
            </a:r>
            <a:r>
              <a:rPr lang="de-DE" b="1" dirty="0"/>
              <a:t> (deutsch: Aussagen)</a:t>
            </a:r>
          </a:p>
          <a:p>
            <a:endParaRPr lang="de-DE" b="1" dirty="0"/>
          </a:p>
          <a:p>
            <a:r>
              <a:rPr lang="de-DE" dirty="0"/>
              <a:t>Eigenschaftswerte der Knoten und Kanten heißen </a:t>
            </a:r>
            <a:r>
              <a:rPr lang="de-DE" b="1" dirty="0">
                <a:solidFill>
                  <a:schemeClr val="accent2"/>
                </a:solidFill>
              </a:rPr>
              <a:t>Property</a:t>
            </a:r>
          </a:p>
          <a:p>
            <a:endParaRPr lang="de-DE" b="1" dirty="0"/>
          </a:p>
          <a:p>
            <a:r>
              <a:rPr lang="de-DE" dirty="0"/>
              <a:t>Primitive Datentypen heißen </a:t>
            </a:r>
            <a:r>
              <a:rPr lang="de-DE" b="1" dirty="0">
                <a:solidFill>
                  <a:schemeClr val="accent2"/>
                </a:solidFill>
              </a:rPr>
              <a:t>Data Type</a:t>
            </a:r>
          </a:p>
          <a:p>
            <a:endParaRPr lang="de-DE" b="1" dirty="0"/>
          </a:p>
          <a:p>
            <a:r>
              <a:rPr lang="de-DE" dirty="0" err="1"/>
              <a:t>Hierarchiche</a:t>
            </a:r>
            <a:r>
              <a:rPr lang="de-DE" dirty="0"/>
              <a:t> Strukturen zur </a:t>
            </a:r>
            <a:r>
              <a:rPr lang="de-DE" dirty="0" err="1"/>
              <a:t>Sichtenbildung</a:t>
            </a:r>
            <a:r>
              <a:rPr lang="de-DE" dirty="0"/>
              <a:t> heißen </a:t>
            </a:r>
            <a:r>
              <a:rPr lang="de-DE" b="1" dirty="0" err="1">
                <a:solidFill>
                  <a:schemeClr val="accent2"/>
                </a:solidFill>
              </a:rPr>
              <a:t>Hierarchy</a:t>
            </a:r>
            <a:r>
              <a:rPr lang="de-DE" b="1" dirty="0"/>
              <a:t> (deutsch: Hierarchien)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24580C-BC65-4487-A946-44145E68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SpecIF-Terminologie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87B58B-8A66-4F0D-913F-44885242D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9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8134-6EB5-45D0-A8B7-94E51F602167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79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SpecIF-</a:t>
            </a:r>
            <a:r>
              <a:rPr lang="de-DE" dirty="0" err="1"/>
              <a:t>Terminologiekonzepte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C39-A357-4CBF-ACF3-D111598F41CA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2590078"/>
            <a:ext cx="5454366" cy="1152000"/>
          </a:xfrm>
        </p:spPr>
        <p:txBody>
          <a:bodyPr/>
          <a:lstStyle/>
          <a:p>
            <a:r>
              <a:rPr lang="de-DE" sz="8800" dirty="0">
                <a:solidFill>
                  <a:schemeClr val="accent2"/>
                </a:solidFill>
              </a:rPr>
              <a:t>Übung 1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84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E4F87E2-A185-4BB3-ABB7-887ED8E84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62C5-0C7E-49DC-BE89-294C92DFCD87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D8883-87BE-4451-86D4-907F7AC0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E133A9-6F23-4735-A920-5DCA6D5FB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noProof="0" smtClean="0"/>
              <a:t>31</a:t>
            </a:fld>
            <a:endParaRPr lang="de-DE" noProof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532AD6D-C94A-46A1-8ABA-3694CC168C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accent2"/>
                </a:solidFill>
              </a:rPr>
              <a:t>Definieren Sie eine SpecIF-Ressource und gegebenenfalls auch SpecIF-Statements mit der man (Management-)Entscheidungen innerhalb eines Projektes dokumentieren kann.</a:t>
            </a:r>
          </a:p>
          <a:p>
            <a:endParaRPr lang="de-DE" sz="2400" dirty="0"/>
          </a:p>
          <a:p>
            <a:r>
              <a:rPr lang="de-DE" sz="2400" dirty="0"/>
              <a:t>Ziel soll es sein, dass die Entscheidung sauber  und nachvollziehbar dokumentiert wird und mit relevanten anderen Arbeitsprodukten verknüpft werden kann (z.B. mit Anforderungen)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A952212-60E7-49F0-883D-D200A451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Übungsbeispiel: Dokumentation von</a:t>
            </a:r>
            <a:br>
              <a:rPr lang="de-DE" dirty="0"/>
            </a:br>
            <a:r>
              <a:rPr lang="de-DE" dirty="0"/>
              <a:t>Entscheidungen</a:t>
            </a:r>
            <a:br>
              <a:rPr lang="de-DE" dirty="0"/>
            </a:b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B1F530-8194-4085-B416-07BA451A0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2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Semantische Integration I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7A32-CCA5-4F1B-A85C-BA814AADD28A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81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DD574-CA84-4096-8D64-9B542C33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– das Vokabular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6D3B05-066C-4F91-887F-C7AE3A87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34AFC-3042-4C1F-AADB-E6B3FFD5E2BB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75C65C-E172-4A76-91EA-31A1C9330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74BAAD-6587-4C1A-9119-0B6E4A96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642D25-36F4-43A5-B32D-2D4A617D9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388" y="1720359"/>
            <a:ext cx="8775532" cy="4954494"/>
          </a:xfrm>
        </p:spPr>
        <p:txBody>
          <a:bodyPr/>
          <a:lstStyle/>
          <a:p>
            <a:r>
              <a:rPr lang="de-DE" dirty="0"/>
              <a:t>Damit Daten austauschbar und ohne manuelle Zuordnung interpretiert werden können, definiert die SpecIF eine Sammlung von </a:t>
            </a:r>
            <a:r>
              <a:rPr lang="de-DE" dirty="0" err="1"/>
              <a:t>Vokabularbegriffen</a:t>
            </a:r>
            <a:r>
              <a:rPr lang="de-DE" dirty="0"/>
              <a:t> mit feststehender Bedeutung (Semantik)</a:t>
            </a:r>
          </a:p>
          <a:p>
            <a:endParaRPr lang="de-DE" dirty="0"/>
          </a:p>
          <a:p>
            <a:r>
              <a:rPr lang="de-DE" dirty="0"/>
              <a:t>Diese Semantik ist fester Teil einer SpecIF-Freigabe</a:t>
            </a:r>
          </a:p>
          <a:p>
            <a:endParaRPr lang="de-DE" dirty="0"/>
          </a:p>
          <a:p>
            <a:r>
              <a:rPr lang="de-DE" dirty="0"/>
              <a:t>Die Begriffe des Vokabulars verwenden bereits gebräuchliche Begriffe – aus bestehenden Standards - wo immer dies möglich ist</a:t>
            </a:r>
          </a:p>
          <a:p>
            <a:endParaRPr lang="de-DE" dirty="0"/>
          </a:p>
          <a:p>
            <a:r>
              <a:rPr lang="de-DE" dirty="0"/>
              <a:t>Namensräume (</a:t>
            </a:r>
            <a:r>
              <a:rPr lang="de-DE" i="1" dirty="0" err="1"/>
              <a:t>namespaces</a:t>
            </a:r>
            <a:r>
              <a:rPr lang="de-DE" dirty="0"/>
              <a:t>) erlauben die Zuordnung von Begriffen zu deren Herkunft</a:t>
            </a:r>
          </a:p>
          <a:p>
            <a:pPr lvl="1"/>
            <a:r>
              <a:rPr lang="de-DE" dirty="0"/>
              <a:t>Z.B. „</a:t>
            </a:r>
            <a:r>
              <a:rPr lang="de-DE" dirty="0" err="1"/>
              <a:t>dcterms:title</a:t>
            </a:r>
            <a:r>
              <a:rPr lang="de-DE" dirty="0"/>
              <a:t>“  - Ein Begriff aus der Dublin Core Terminologie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FBA762-A21A-488C-A1D0-175E1E3C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702" y="1720359"/>
            <a:ext cx="2447925" cy="381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0CF27E2-B5A9-4AFE-BCE7-B00FB98F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33" y="3930906"/>
            <a:ext cx="2228850" cy="533400"/>
          </a:xfrm>
          <a:prstGeom prst="rect">
            <a:avLst/>
          </a:prstGeom>
        </p:spPr>
      </p:pic>
      <p:pic>
        <p:nvPicPr>
          <p:cNvPr id="15" name="Picture 7" descr="Bildergebnis für ireb logo">
            <a:extLst>
              <a:ext uri="{FF2B5EF4-FFF2-40B4-BE49-F238E27FC236}">
                <a16:creationId xmlns:a16="http://schemas.microsoft.com/office/drawing/2014/main" id="{AC0A8642-3AE1-491B-893F-F9F5CCD5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847" y="2395302"/>
            <a:ext cx="119481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Bildergebnis für certified tester logo">
            <a:extLst>
              <a:ext uri="{FF2B5EF4-FFF2-40B4-BE49-F238E27FC236}">
                <a16:creationId xmlns:a16="http://schemas.microsoft.com/office/drawing/2014/main" id="{039C834C-CD0B-44FC-88C8-267795E8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20" y="4849499"/>
            <a:ext cx="879210" cy="69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A331462-7DC2-4D72-B071-F01BCF03ED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33" y="3129567"/>
            <a:ext cx="581937" cy="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1FC3C-EFAA-4221-B3EE-4923D85C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Primitive Datentypen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248BD3-27B0-4E7C-BA84-22203AF6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6775-AE75-4823-983E-21F449FC66F7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7FF484-3C3F-47F0-BEDB-FB92CF33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BFC8D3-8F66-49ED-BC17-D1463C40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16E5842-6A3D-4179-8B68-B5F633FD4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477945"/>
              </p:ext>
            </p:extLst>
          </p:nvPr>
        </p:nvGraphicFramePr>
        <p:xfrm>
          <a:off x="540070" y="1737318"/>
          <a:ext cx="10931046" cy="245701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304730">
                  <a:extLst>
                    <a:ext uri="{9D8B030D-6E8A-4147-A177-3AD203B41FA5}">
                      <a16:colId xmlns:a16="http://schemas.microsoft.com/office/drawing/2014/main" val="3467396613"/>
                    </a:ext>
                  </a:extLst>
                </a:gridCol>
                <a:gridCol w="8626316">
                  <a:extLst>
                    <a:ext uri="{9D8B030D-6E8A-4147-A177-3AD203B41FA5}">
                      <a16:colId xmlns:a16="http://schemas.microsoft.com/office/drawing/2014/main" val="1282938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Boolean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effectLst/>
                        </a:rPr>
                        <a:t>The Boolean </a:t>
                      </a:r>
                      <a:r>
                        <a:rPr lang="de-DE" sz="1400" dirty="0" err="1">
                          <a:effectLst/>
                        </a:rPr>
                        <a:t>data</a:t>
                      </a:r>
                      <a:r>
                        <a:rPr lang="de-DE" sz="1400" dirty="0">
                          <a:effectLst/>
                        </a:rPr>
                        <a:t> type.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2693533208"/>
                  </a:ext>
                </a:extLst>
              </a:tr>
              <a:tr h="152920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Byte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byte is an integer value between 0 and 255.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2292488358"/>
                  </a:ext>
                </a:extLst>
              </a:tr>
              <a:tr h="152920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Integer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numerical integer value from -32768 to 32767.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2742678226"/>
                  </a:ext>
                </a:extLst>
              </a:tr>
              <a:tr h="108163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Real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floating point number (double).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2124223327"/>
                  </a:ext>
                </a:extLst>
              </a:tr>
              <a:tr h="197677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Real with 2 Decimals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 floating point number (double) with two fraction digits.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1449338519"/>
                  </a:ext>
                </a:extLst>
              </a:tr>
              <a:tr h="108163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Date or Timestamp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Date or timestamp in ISO-format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2697866970"/>
                  </a:ext>
                </a:extLst>
              </a:tr>
              <a:tr h="108163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String[256]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String with max. length 256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876841691"/>
                  </a:ext>
                </a:extLst>
              </a:tr>
              <a:tr h="389445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Plain or formatted Text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Descriptive text represented in plain or rich text using XHTML.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1102131388"/>
                  </a:ext>
                </a:extLst>
              </a:tr>
              <a:tr h="108163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URL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A uniform resource locator.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935406603"/>
                  </a:ext>
                </a:extLst>
              </a:tr>
              <a:tr h="152920">
                <a:tc>
                  <a:txBody>
                    <a:bodyPr/>
                    <a:lstStyle/>
                    <a:p>
                      <a:r>
                        <a:rPr lang="de-DE" sz="1400">
                          <a:effectLst/>
                        </a:rPr>
                        <a:t>E-mail</a:t>
                      </a: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Data type to represent an e-mail address.</a:t>
                      </a: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167879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00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966AF-AC1B-4E8F-A26D-7CEC2E01E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 - Enumerationsdatentypen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E8ADE4-74D4-4DF9-AC93-0AA27AF0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27FA-DBA0-4D4D-A62D-8E9C057656BB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C20DFF-3225-4C3A-8B3D-DC520E3E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60D68-5BC3-4E52-AE3D-BE161508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5983461-45E9-48A7-8C9C-4621598A2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28458"/>
              </p:ext>
            </p:extLst>
          </p:nvPr>
        </p:nvGraphicFramePr>
        <p:xfrm>
          <a:off x="540070" y="1393508"/>
          <a:ext cx="10931366" cy="455228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39545">
                  <a:extLst>
                    <a:ext uri="{9D8B030D-6E8A-4147-A177-3AD203B41FA5}">
                      <a16:colId xmlns:a16="http://schemas.microsoft.com/office/drawing/2014/main" val="3617809454"/>
                    </a:ext>
                  </a:extLst>
                </a:gridCol>
                <a:gridCol w="7691821">
                  <a:extLst>
                    <a:ext uri="{9D8B030D-6E8A-4147-A177-3AD203B41FA5}">
                      <a16:colId xmlns:a16="http://schemas.microsoft.com/office/drawing/2014/main" val="4034182972"/>
                    </a:ext>
                  </a:extLst>
                </a:gridCol>
              </a:tblGrid>
              <a:tr h="699452">
                <a:tc>
                  <a:txBody>
                    <a:bodyPr/>
                    <a:lstStyle/>
                    <a:p>
                      <a:pPr algn="l"/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SpecIF:LifeCycleStatus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1328241350"/>
                  </a:ext>
                </a:extLst>
              </a:tr>
              <a:tr h="555732">
                <a:tc>
                  <a:txBody>
                    <a:bodyPr/>
                    <a:lstStyle/>
                    <a:p>
                      <a:pPr algn="l"/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SpecIF:Priority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priority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3551568387"/>
                  </a:ext>
                </a:extLst>
              </a:tr>
              <a:tr h="824275">
                <a:tc>
                  <a:txBody>
                    <a:bodyPr/>
                    <a:lstStyle/>
                    <a:p>
                      <a:pPr algn="l"/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SpecIF:Discipline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tc>
                  <a:txBody>
                    <a:bodyPr/>
                    <a:lstStyle/>
                    <a:p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engineering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discipline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35" marR="17735" marT="8185" marB="8185" anchor="ctr"/>
                </a:tc>
                <a:extLst>
                  <a:ext uri="{0D108BD9-81ED-4DB2-BD59-A6C34878D82A}">
                    <a16:rowId xmlns:a16="http://schemas.microsoft.com/office/drawing/2014/main" val="3499236702"/>
                  </a:ext>
                </a:extLst>
              </a:tr>
              <a:tr h="824275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effectLst/>
                        </a:rPr>
                        <a:t>IREB:RequirementType</a:t>
                      </a:r>
                      <a:endParaRPr lang="de-DE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Enumerated values for the requirement type according to IREB.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41523961"/>
                  </a:ext>
                </a:extLst>
              </a:tr>
              <a:tr h="824275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effectLst/>
                        </a:rPr>
                        <a:t>Perspective</a:t>
                      </a:r>
                      <a:endParaRPr lang="de-DE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effectLst/>
                        </a:rPr>
                        <a:t>Enumerated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dirty="0" err="1">
                          <a:effectLst/>
                        </a:rPr>
                        <a:t>values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dirty="0" err="1">
                          <a:effectLst/>
                        </a:rPr>
                        <a:t>for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dirty="0" err="1">
                          <a:effectLst/>
                        </a:rPr>
                        <a:t>the</a:t>
                      </a:r>
                      <a:r>
                        <a:rPr lang="de-DE" dirty="0">
                          <a:effectLst/>
                        </a:rPr>
                        <a:t> </a:t>
                      </a:r>
                      <a:r>
                        <a:rPr lang="de-DE" dirty="0" err="1">
                          <a:effectLst/>
                        </a:rPr>
                        <a:t>perspective</a:t>
                      </a:r>
                      <a:r>
                        <a:rPr lang="de-DE" dirty="0">
                          <a:effectLst/>
                        </a:rPr>
                        <a:t> (</a:t>
                      </a:r>
                      <a:r>
                        <a:rPr lang="de-DE" dirty="0" err="1">
                          <a:effectLst/>
                        </a:rPr>
                        <a:t>of</a:t>
                      </a:r>
                      <a:r>
                        <a:rPr lang="de-DE" dirty="0">
                          <a:effectLst/>
                        </a:rPr>
                        <a:t> a </a:t>
                      </a:r>
                      <a:r>
                        <a:rPr lang="de-DE" dirty="0" err="1">
                          <a:effectLst/>
                        </a:rPr>
                        <a:t>requirement</a:t>
                      </a:r>
                      <a:r>
                        <a:rPr lang="de-DE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3563617"/>
                  </a:ext>
                </a:extLst>
              </a:tr>
              <a:tr h="824275">
                <a:tc>
                  <a:txBody>
                    <a:bodyPr/>
                    <a:lstStyle/>
                    <a:p>
                      <a:pPr algn="l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SpecIF:VisibilityKind</a:t>
                      </a:r>
                      <a:endParaRPr lang="de-DE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visibility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de-DE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63407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421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21ABD-69B0-45F9-B210-23309611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Property-Klassen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037C2C-F0DC-4618-A791-C7A461DC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5ED76-3609-4D39-B462-337450EBF72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B4EF67-8485-4407-9FB0-ADA955CE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79E6AA-EFF4-4F3D-A09F-5EF11303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36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FB74835-1E53-4439-A32F-EBB18DF6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03876"/>
              </p:ext>
            </p:extLst>
          </p:nvPr>
        </p:nvGraphicFramePr>
        <p:xfrm>
          <a:off x="540070" y="1197431"/>
          <a:ext cx="10931046" cy="515581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84410">
                  <a:extLst>
                    <a:ext uri="{9D8B030D-6E8A-4147-A177-3AD203B41FA5}">
                      <a16:colId xmlns:a16="http://schemas.microsoft.com/office/drawing/2014/main" val="3405346979"/>
                    </a:ext>
                  </a:extLst>
                </a:gridCol>
                <a:gridCol w="8646636">
                  <a:extLst>
                    <a:ext uri="{9D8B030D-6E8A-4147-A177-3AD203B41FA5}">
                      <a16:colId xmlns:a16="http://schemas.microsoft.com/office/drawing/2014/main" val="1347454809"/>
                    </a:ext>
                  </a:extLst>
                </a:gridCol>
              </a:tblGrid>
              <a:tr h="367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dcterms:identifier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unique reference to the resource within a given context. 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6986126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dcterms:title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name given to the resource. 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4061173269"/>
                  </a:ext>
                </a:extLst>
              </a:tr>
              <a:tr h="46118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dcterms:description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An account of the resource. Descriptive text about resource represented as rich text in XHTML content. SHOULD include only content that is valid and suitable inside an XHTML &lt;div&gt; element. (source: 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OSLC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126457579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SpecIF:Origin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origin (source, reference) of an information or requirement.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588750638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SpecIF:Diagram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partial graphical representation (diagram) of a model.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684791404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SpecIF:Notation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notation used by a model diagram, e.g. 'BPMN:2.0', 'OMG:SysML:1.3:Activity Diagram' or 'FMC:Block Diagram'.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408313813"/>
                  </a:ext>
                </a:extLst>
              </a:tr>
              <a:tr h="105691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SpecIF:LifeCycleStatus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'status', e.g. lifecycle state, of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626080544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SpecIF:Priority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'priority' of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908913045"/>
                  </a:ext>
                </a:extLst>
              </a:tr>
              <a:tr h="231615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SpecIF:Discipline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engineering discipline (system, electronics, mechanics, software, safety).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614496433"/>
                  </a:ext>
                </a:extLst>
              </a:tr>
              <a:tr h="13717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SpecIF:Responsible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'person' being responsible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14743438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SpecIF:DueDate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'due date'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743065007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UML:Stereotype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stereotype gives an element an additional/different meaning.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94419869"/>
                  </a:ext>
                </a:extLst>
              </a:tr>
              <a:tr h="105691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SpecIF:Abbreviation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 abbreviation for the resource or statement.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62990661"/>
                  </a:ext>
                </a:extLst>
              </a:tr>
              <a:tr h="200134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dcterms:type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element type resp. the metamodel element (e.g. OMG:UML:2.5.1:Class)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845846692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SpecIF:Alias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 alias name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80030659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rdf:value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value of different meaning, depending on the element type (attribute default value, a </a:t>
                      </a:r>
                      <a:r>
                        <a:rPr lang="en-US" sz="1200" dirty="0" err="1">
                          <a:effectLst/>
                        </a:rPr>
                        <a:t>taggedValue</a:t>
                      </a:r>
                      <a:r>
                        <a:rPr lang="en-US" sz="1200" dirty="0">
                          <a:effectLst/>
                        </a:rPr>
                        <a:t> value etc.).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15074366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IREB:RequirementType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 value for the requirement type according to IREB.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985496732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SpecIF:Perspective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 values for the perspective (of a requirement).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49194439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SpecIF:Visibility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visibility of a resource (e.g. public, private, protected,...) as known from object orientation.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44402874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SpecIF:ImplementationLanguage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name of an used implementation language (e.g. C, C++, C#, Java, ADA, OCL, ALF etc.).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1834510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085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9AAD87-B168-41FB-A19C-BB3255B4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</a:t>
            </a:r>
            <a:r>
              <a:rPr lang="de-DE" dirty="0" err="1"/>
              <a:t>Resource</a:t>
            </a:r>
            <a:r>
              <a:rPr lang="de-DE" dirty="0"/>
              <a:t>-Typen für Dokumente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18D9D0-ECFB-4A2D-B577-A7D31FFB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86AE-AC7A-49D6-A8D8-4A3163146D5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B4915D-28C3-47F2-926C-13F813AB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445102-9B48-4683-BAEF-A657521B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37</a:t>
            </a:fld>
            <a:endParaRPr lang="de-DE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088E034-B03E-4400-8A13-04075A820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1" y="1209375"/>
            <a:ext cx="110871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083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48A270-9D75-4900-8E86-987AC327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1" y="942429"/>
            <a:ext cx="9168185" cy="55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9AAD87-B168-41FB-A19C-BB3255B4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70" y="648000"/>
            <a:ext cx="11111046" cy="648000"/>
          </a:xfrm>
        </p:spPr>
        <p:txBody>
          <a:bodyPr/>
          <a:lstStyle/>
          <a:p>
            <a:r>
              <a:rPr lang="de-DE" dirty="0"/>
              <a:t>SpecIF 1.1 – </a:t>
            </a:r>
            <a:r>
              <a:rPr lang="de-DE" dirty="0" err="1"/>
              <a:t>Resource</a:t>
            </a:r>
            <a:r>
              <a:rPr lang="de-DE" dirty="0"/>
              <a:t>-Typen für grafische Modelle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18D9D0-ECFB-4A2D-B577-A7D31FFB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3A59C-4334-4916-BB21-AB6B863CF96D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B4915D-28C3-47F2-926C-13F813AB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445102-9B48-4683-BAEF-A657521B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1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F84F-1860-4103-8F4E-D315F201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Statement-Klassen (1/2)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135F61-EDF0-4C6F-9ADF-EDA4814D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2EAD-02F8-4DC8-90FC-F140D85D8A8E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3DC27E-C210-4921-8160-9C286939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B401D-1CDB-4BEE-8ACC-2C69A96D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39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3087D94-360B-46F9-8FDE-D50D59C39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81196"/>
              </p:ext>
            </p:extLst>
          </p:nvPr>
        </p:nvGraphicFramePr>
        <p:xfrm>
          <a:off x="540070" y="1296000"/>
          <a:ext cx="11111046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5523">
                  <a:extLst>
                    <a:ext uri="{9D8B030D-6E8A-4147-A177-3AD203B41FA5}">
                      <a16:colId xmlns:a16="http://schemas.microsoft.com/office/drawing/2014/main" val="1808494842"/>
                    </a:ext>
                  </a:extLst>
                </a:gridCol>
                <a:gridCol w="5555523">
                  <a:extLst>
                    <a:ext uri="{9D8B030D-6E8A-4147-A177-3AD203B41FA5}">
                      <a16:colId xmlns:a16="http://schemas.microsoft.com/office/drawing/2014/main" val="316126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7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rdf:type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States that the relation subject is an instance of the relation object.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35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SpecIF:refersTo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resource 'refers to' any other resource.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12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SpecIF:dependsOn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Requirement/feature depends on requirement/feature.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60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SpecIF:duplicates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subject requirement duplicates the object requirement.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83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SpecIF:contradicts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subject requirement contradicts the object requirement.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IREB:refines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subject requirement refines the object requirement.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77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2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SpecIF?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8134-6EB5-45D0-A8B7-94E51F602167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5F84F-1860-4103-8F4E-D315F201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Statement-Klassen (2/2)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135F61-EDF0-4C6F-9ADF-EDA4814D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8D992-99BF-42AB-B4DE-6C89A1D486BB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3DC27E-C210-4921-8160-9C286939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FB401D-1CDB-4BEE-8ACC-2C69A96D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40</a:t>
            </a:fld>
            <a:endParaRPr lang="de-DE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3087D94-360B-46F9-8FDE-D50D59C39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0395"/>
              </p:ext>
            </p:extLst>
          </p:nvPr>
        </p:nvGraphicFramePr>
        <p:xfrm>
          <a:off x="540070" y="1158918"/>
          <a:ext cx="11111046" cy="5005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733">
                  <a:extLst>
                    <a:ext uri="{9D8B030D-6E8A-4147-A177-3AD203B41FA5}">
                      <a16:colId xmlns:a16="http://schemas.microsoft.com/office/drawing/2014/main" val="1808494842"/>
                    </a:ext>
                  </a:extLst>
                </a:gridCol>
                <a:gridCol w="8695313">
                  <a:extLst>
                    <a:ext uri="{9D8B030D-6E8A-4147-A177-3AD203B41FA5}">
                      <a16:colId xmlns:a16="http://schemas.microsoft.com/office/drawing/2014/main" val="316126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200" dirty="0"/>
                        <a:t>Titel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75794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 dirty="0" err="1">
                          <a:effectLst/>
                        </a:rPr>
                        <a:t>SpecIF:shows</a:t>
                      </a:r>
                      <a:endParaRPr lang="de-DE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Statement: Plan resp. diagram shows model element.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50357543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SpecIF:contains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fr-FR" sz="1200">
                          <a:effectLst/>
                        </a:rPr>
                        <a:t>Statement: Model element contains model element.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1050140"/>
                  </a:ext>
                </a:extLst>
              </a:tr>
              <a:tr h="172688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SpecIF:serves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Statement: An actor serves an actor.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15589118"/>
                  </a:ext>
                </a:extLst>
              </a:tr>
              <a:tr h="315602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SpecIF:stores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Statement: Actor (role, function) writes and reads state (information).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07899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SpecIF:writes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Statement: Actor (role, function) writes state (information).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4051312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SpecIF:reads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Statement: Actor (role, function) reads state (information).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11719167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SpecIF:influences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Statement: A state (information) influences a state (information).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58371532"/>
                  </a:ext>
                </a:extLst>
              </a:tr>
              <a:tr h="591593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SpecIF:precedes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An </a:t>
                      </a:r>
                      <a:r>
                        <a:rPr lang="en-US" sz="1200" dirty="0" err="1">
                          <a:effectLst/>
                        </a:rPr>
                        <a:t>FMC:Actor</a:t>
                      </a:r>
                      <a:r>
                        <a:rPr lang="en-US" sz="1200" dirty="0">
                          <a:effectLst/>
                        </a:rPr>
                        <a:t> 'precedes' an </a:t>
                      </a:r>
                      <a:r>
                        <a:rPr lang="en-US" sz="1200" dirty="0" err="1">
                          <a:effectLst/>
                        </a:rPr>
                        <a:t>FMC:Actor</a:t>
                      </a:r>
                      <a:r>
                        <a:rPr lang="en-US" sz="1200" dirty="0">
                          <a:effectLst/>
                        </a:rPr>
                        <a:t> or an </a:t>
                      </a:r>
                      <a:r>
                        <a:rPr lang="en-US" sz="1200" dirty="0" err="1">
                          <a:effectLst/>
                        </a:rPr>
                        <a:t>FMC:Actor</a:t>
                      </a:r>
                      <a:r>
                        <a:rPr lang="en-US" sz="1200" dirty="0">
                          <a:effectLst/>
                        </a:rPr>
                        <a:t> 'precedes' an </a:t>
                      </a:r>
                      <a:r>
                        <a:rPr lang="en-US" sz="1200" dirty="0" err="1">
                          <a:effectLst/>
                        </a:rPr>
                        <a:t>FMC:Event</a:t>
                      </a:r>
                      <a:r>
                        <a:rPr lang="en-US" sz="1200" dirty="0">
                          <a:effectLst/>
                        </a:rPr>
                        <a:t> or an </a:t>
                      </a:r>
                      <a:r>
                        <a:rPr lang="en-US" sz="1200" dirty="0" err="1">
                          <a:effectLst/>
                        </a:rPr>
                        <a:t>FMC:Event</a:t>
                      </a:r>
                      <a:r>
                        <a:rPr lang="en-US" sz="1200" dirty="0">
                          <a:effectLst/>
                        </a:rPr>
                        <a:t> 'precedes' an </a:t>
                      </a:r>
                      <a:r>
                        <a:rPr lang="en-US" sz="1200" dirty="0" err="1">
                          <a:effectLst/>
                        </a:rPr>
                        <a:t>FMC:Actor</a:t>
                      </a:r>
                      <a:r>
                        <a:rPr lang="en-US" sz="1200" dirty="0">
                          <a:effectLst/>
                        </a:rPr>
                        <a:t>. The </a:t>
                      </a:r>
                      <a:r>
                        <a:rPr lang="en-US" sz="1200" dirty="0" err="1">
                          <a:effectLst/>
                        </a:rPr>
                        <a:t>rdf:type</a:t>
                      </a:r>
                      <a:r>
                        <a:rPr lang="en-US" sz="1200" dirty="0">
                          <a:effectLst/>
                        </a:rPr>
                        <a:t> property specifies if it is a simple precedes, a </a:t>
                      </a:r>
                      <a:r>
                        <a:rPr lang="en-US" sz="1200" dirty="0" err="1">
                          <a:effectLst/>
                        </a:rPr>
                        <a:t>SpecIF:signals</a:t>
                      </a:r>
                      <a:r>
                        <a:rPr lang="en-US" sz="1200" dirty="0">
                          <a:effectLst/>
                        </a:rPr>
                        <a:t> or a </a:t>
                      </a:r>
                      <a:r>
                        <a:rPr lang="en-US" sz="1200" dirty="0" err="1">
                          <a:effectLst/>
                        </a:rPr>
                        <a:t>SpecIF:triggers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57121121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oslc_rm:satisfies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Statement: Model element satisfies requirement.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2060846"/>
                  </a:ext>
                </a:extLst>
              </a:tr>
              <a:tr h="529974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SpecIF:allocates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Statement: Model element is allocated to model element. The semantics are equal to allocation in SysML or deployment relation in UML.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1838664"/>
                  </a:ext>
                </a:extLst>
              </a:tr>
              <a:tr h="244145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SpecIF:implements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FMC:Actor or FMC:State 'implements' a SpecIF:Feature.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7300108"/>
                  </a:ext>
                </a:extLst>
              </a:tr>
              <a:tr h="529974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SpecIF:isAssociatedWith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The subject is associated with the object.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96377527"/>
                  </a:ext>
                </a:extLst>
              </a:tr>
              <a:tr h="387059"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SpecIF:isSpecializationOf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term is a specialization of another, such as 'Passenger Car' and 'Vehicle'.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0670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388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3CA59-40CA-4530-996E-B7B85530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F5DA8-D4BE-482E-BC0D-DF9ACF0320D8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C5A32E-E41B-47CE-BF53-35C5968E5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5EE44D-1D3B-423A-8B67-F312D1C3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41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AAE366B-2028-4A2C-9553-E1719D4EF53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000" dirty="0"/>
              <a:t>Für neue SpecIF-Freigaben werden aktuell weitere Klassen diskutiert und evaluiert</a:t>
            </a:r>
          </a:p>
          <a:p>
            <a:pPr lvl="1"/>
            <a:r>
              <a:rPr lang="de-DE" sz="1800" dirty="0"/>
              <a:t>Testen</a:t>
            </a:r>
          </a:p>
          <a:p>
            <a:pPr lvl="1"/>
            <a:r>
              <a:rPr lang="de-DE" sz="1800" dirty="0" err="1"/>
              <a:t>Featuremodellierung</a:t>
            </a:r>
            <a:r>
              <a:rPr lang="de-DE" sz="1800" dirty="0"/>
              <a:t>/Variantenmanagement</a:t>
            </a:r>
          </a:p>
          <a:p>
            <a:pPr lvl="1"/>
            <a:r>
              <a:rPr lang="de-DE" sz="1800" dirty="0" err="1"/>
              <a:t>Vokabularbeschreibung</a:t>
            </a:r>
            <a:endParaRPr lang="de-DE" sz="1800" dirty="0"/>
          </a:p>
          <a:p>
            <a:pPr lvl="1"/>
            <a:r>
              <a:rPr lang="de-DE" sz="1800" dirty="0" err="1"/>
              <a:t>Issue</a:t>
            </a:r>
            <a:r>
              <a:rPr lang="de-DE" sz="1800" dirty="0"/>
              <a:t>-Management</a:t>
            </a:r>
          </a:p>
          <a:p>
            <a:pPr lvl="1"/>
            <a:r>
              <a:rPr lang="de-DE" sz="1800" dirty="0"/>
              <a:t>Bill </a:t>
            </a:r>
            <a:r>
              <a:rPr lang="de-DE" sz="1800" dirty="0" err="1"/>
              <a:t>of</a:t>
            </a:r>
            <a:r>
              <a:rPr lang="de-DE" sz="1800" dirty="0"/>
              <a:t> Materials (BOM)</a:t>
            </a:r>
          </a:p>
          <a:p>
            <a:pPr lvl="1"/>
            <a:r>
              <a:rPr lang="de-DE" sz="1800" dirty="0"/>
              <a:t>Echtzeitintegration</a:t>
            </a:r>
          </a:p>
          <a:p>
            <a:pPr lvl="1"/>
            <a:endParaRPr lang="de-DE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5300FA4-BE1D-482F-849F-1744FB8B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Klassen sind in Diskussion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1856C7B-8FDC-44F0-A493-634E84DCA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2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</a:t>
            </a:r>
            <a:r>
              <a:rPr lang="de-DE" dirty="0" err="1"/>
              <a:t>Vokabularbegriffe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AA79-C890-4FC4-86DB-E3A6C7644493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2590078"/>
            <a:ext cx="5454366" cy="1152000"/>
          </a:xfrm>
        </p:spPr>
        <p:txBody>
          <a:bodyPr/>
          <a:lstStyle/>
          <a:p>
            <a:r>
              <a:rPr lang="de-DE" sz="8800" dirty="0">
                <a:solidFill>
                  <a:schemeClr val="accent2"/>
                </a:solidFill>
              </a:rPr>
              <a:t>Übung 2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01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191939-9B6B-4C69-B2EC-AC82E922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7029-5380-426C-900E-8DA739A2BD16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C8DBCC-210B-4BDD-8261-BC86A6ED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3EFD4C-FF10-4600-80E4-3B0CABF4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FD26FB6F-BC44-41C3-BA17-358FFE49D8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accent2"/>
                </a:solidFill>
              </a:rPr>
              <a:t>Wenden Sie so gut wie möglich die gezeigten </a:t>
            </a:r>
            <a:r>
              <a:rPr lang="de-DE" sz="2400" dirty="0" err="1">
                <a:solidFill>
                  <a:schemeClr val="accent2"/>
                </a:solidFill>
              </a:rPr>
              <a:t>Vokabularbegriffe</a:t>
            </a:r>
            <a:r>
              <a:rPr lang="de-DE" sz="2400" dirty="0">
                <a:solidFill>
                  <a:schemeClr val="accent2"/>
                </a:solidFill>
              </a:rPr>
              <a:t> auf die Definitionen zur Entscheidungsdokumentation aus Übung 1 an.</a:t>
            </a:r>
          </a:p>
          <a:p>
            <a:endParaRPr lang="de-DE" sz="2400" dirty="0"/>
          </a:p>
          <a:p>
            <a:r>
              <a:rPr lang="de-DE" sz="2400" dirty="0"/>
              <a:t>Insbesondere sollten sich die Property-Klassen verwenden lassen.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8CCFE246-DF69-45F8-A3BB-22320EC0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</a:t>
            </a:r>
            <a:r>
              <a:rPr lang="de-DE" dirty="0" err="1"/>
              <a:t>Vokabularbegriffe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790609D-4AA1-426E-860B-4C093BFC0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7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21ABD-69B0-45F9-B210-23309611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– Property-Klassen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037C2C-F0DC-4618-A791-C7A461DC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6C2-72D3-49F1-926E-E83D37A73CF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B4EF67-8485-4407-9FB0-ADA955CE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79E6AA-EFF4-4F3D-A09F-5EF11303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44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FB74835-1E53-4439-A32F-EBB18DF663C6}"/>
              </a:ext>
            </a:extLst>
          </p:cNvPr>
          <p:cNvGraphicFramePr>
            <a:graphicFrameLocks noGrp="1"/>
          </p:cNvGraphicFramePr>
          <p:nvPr/>
        </p:nvGraphicFramePr>
        <p:xfrm>
          <a:off x="540070" y="1197431"/>
          <a:ext cx="10931046" cy="515581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84410">
                  <a:extLst>
                    <a:ext uri="{9D8B030D-6E8A-4147-A177-3AD203B41FA5}">
                      <a16:colId xmlns:a16="http://schemas.microsoft.com/office/drawing/2014/main" val="3405346979"/>
                    </a:ext>
                  </a:extLst>
                </a:gridCol>
                <a:gridCol w="8646636">
                  <a:extLst>
                    <a:ext uri="{9D8B030D-6E8A-4147-A177-3AD203B41FA5}">
                      <a16:colId xmlns:a16="http://schemas.microsoft.com/office/drawing/2014/main" val="1347454809"/>
                    </a:ext>
                  </a:extLst>
                </a:gridCol>
              </a:tblGrid>
              <a:tr h="367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dcterms:identifier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unique reference to the resource within a given context. 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6986126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dcterms:title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name given to the resource. 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4061173269"/>
                  </a:ext>
                </a:extLst>
              </a:tr>
              <a:tr h="46118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dcterms:description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An account of the resource. Descriptive text about resource represented as rich text in XHTML content. SHOULD include only content that is valid and suitable inside an XHTML &lt;div&gt; element. (source: 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OSLC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126457579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SpecIF:Origin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origin (source, reference) of an information or requirement.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588750638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SpecIF:Diagram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partial graphical representation (diagram) of a model.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684791404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SpecIF:Notation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notation used by a model diagram, e.g. 'BPMN:2.0', 'OMG:SysML:1.3:Activity Diagram' or 'FMC:Block Diagram'.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408313813"/>
                  </a:ext>
                </a:extLst>
              </a:tr>
              <a:tr h="105691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SpecIF:LifeCycleStatus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'status', e.g. lifecycle state, of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626080544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SpecIF:Priority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'priority' of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908913045"/>
                  </a:ext>
                </a:extLst>
              </a:tr>
              <a:tr h="231615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SpecIF:Discipline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engineering discipline (system, electronics, mechanics, software, safety).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614496433"/>
                  </a:ext>
                </a:extLst>
              </a:tr>
              <a:tr h="13717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SpecIF:Responsible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'person' being responsible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14743438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SpecIF:DueDate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'due date'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743065007"/>
                  </a:ext>
                </a:extLst>
              </a:tr>
              <a:tr h="168653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UML:Stereotype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 stereotype gives an element an additional/different meaning.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94419869"/>
                  </a:ext>
                </a:extLst>
              </a:tr>
              <a:tr h="105691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SpecIF:Abbreviation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 abbreviation for the resource or statement.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62990661"/>
                  </a:ext>
                </a:extLst>
              </a:tr>
              <a:tr h="200134">
                <a:tc>
                  <a:txBody>
                    <a:bodyPr/>
                    <a:lstStyle/>
                    <a:p>
                      <a:pPr algn="ctr"/>
                      <a:r>
                        <a:rPr lang="de-DE" sz="1200">
                          <a:effectLst/>
                        </a:rPr>
                        <a:t>dcterms:type</a:t>
                      </a: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element type resp. the metamodel element (e.g. OMG:UML:2.5.1:Class)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845846692"/>
                  </a:ext>
                </a:extLst>
              </a:tr>
              <a:tr h="7420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SpecIF:Alias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 alias name for the resource.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380030659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rdf:value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 value of different meaning, depending on the element type (attribute default value, a </a:t>
                      </a:r>
                      <a:r>
                        <a:rPr lang="en-US" sz="1200" dirty="0" err="1">
                          <a:effectLst/>
                        </a:rPr>
                        <a:t>taggedValue</a:t>
                      </a:r>
                      <a:r>
                        <a:rPr lang="en-US" sz="1200" dirty="0">
                          <a:effectLst/>
                        </a:rPr>
                        <a:t> value etc.).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15074366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IREB:RequirementType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 value for the requirement type according to IREB.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985496732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>
                          <a:effectLst/>
                        </a:rPr>
                        <a:t>SpecIF:Perspective</a:t>
                      </a:r>
                      <a:endParaRPr lang="de-DE" sz="1200" dirty="0">
                        <a:effectLst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Enumerated values for the perspective (of a requirement).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2749194439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SpecIF:Visibility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visibility of a resource (e.g. public, private, protected,...) as known from object orientation.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844402874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ctr"/>
                      <a:r>
                        <a:rPr lang="de-DE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SpecIF:ImplementationLanguage</a:t>
                      </a:r>
                      <a:endParaRPr lang="de-DE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695" marR="17695" marT="8167" marB="8167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name of an used implementation language (e.g. C, C++, C#, Java, ADA, OCL, ALF etc.).</a:t>
                      </a:r>
                    </a:p>
                  </a:txBody>
                  <a:tcPr marL="17695" marR="17695" marT="8167" marB="8167" anchor="ctr"/>
                </a:tc>
                <a:extLst>
                  <a:ext uri="{0D108BD9-81ED-4DB2-BD59-A6C34878D82A}">
                    <a16:rowId xmlns:a16="http://schemas.microsoft.com/office/drawing/2014/main" val="1834510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298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Semantische Integration II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7A83-9C96-4339-8D90-552FB58A1C0B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5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609978" y="685990"/>
            <a:ext cx="11429212" cy="731956"/>
          </a:xfrm>
        </p:spPr>
        <p:txBody>
          <a:bodyPr>
            <a:normAutofit fontScale="90000"/>
          </a:bodyPr>
          <a:lstStyle/>
          <a:p>
            <a:r>
              <a:rPr lang="de-DE" dirty="0"/>
              <a:t>Das Auge sieht zwar das gleiche </a:t>
            </a:r>
            <a:br>
              <a:rPr lang="de-DE" dirty="0"/>
            </a:br>
            <a:r>
              <a:rPr lang="de-DE" dirty="0"/>
              <a:t>… doch auf den Unterbau kommt es an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9" y="1346324"/>
            <a:ext cx="10643223" cy="329857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83626" y="4913748"/>
            <a:ext cx="2691442" cy="152657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de-DE" sz="1905" dirty="0">
                <a:solidFill>
                  <a:srgbClr val="C00000"/>
                </a:solidFill>
              </a:rPr>
              <a:t>Das „Sichtbare“ erstellen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Texte editieren und</a:t>
            </a:r>
            <a:br>
              <a:rPr lang="de-DE" sz="1587" dirty="0"/>
            </a:br>
            <a:r>
              <a:rPr lang="de-DE" sz="1587" dirty="0"/>
              <a:t>Diagramme zeichnen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Erfordert Hirn und Disziplin,</a:t>
            </a:r>
            <a:br>
              <a:rPr lang="de-DE" sz="1587" dirty="0"/>
            </a:br>
            <a:r>
              <a:rPr lang="de-DE" sz="1587" dirty="0"/>
              <a:t>um Konsistenz zu erhalten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703902" y="4913748"/>
            <a:ext cx="2624308" cy="152657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de-DE" sz="1905" dirty="0">
                <a:solidFill>
                  <a:srgbClr val="C00000"/>
                </a:solidFill>
              </a:rPr>
              <a:t>Partial-Modellierung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Werkzeugunterstützung für</a:t>
            </a:r>
            <a:br>
              <a:rPr lang="de-DE" sz="1587" dirty="0"/>
            </a:br>
            <a:r>
              <a:rPr lang="de-DE" sz="1587" dirty="0"/>
              <a:t>Teilmodelle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Teilmodelle sind leichter</a:t>
            </a:r>
            <a:br>
              <a:rPr lang="de-DE" sz="1587" dirty="0"/>
            </a:br>
            <a:r>
              <a:rPr lang="de-DE" sz="1587" dirty="0"/>
              <a:t>in sich konsistent zu halten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228406" y="4913748"/>
            <a:ext cx="2708114" cy="152657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de-DE" sz="1905" dirty="0">
                <a:solidFill>
                  <a:srgbClr val="C00000"/>
                </a:solidFill>
              </a:rPr>
              <a:t>Modell-Integration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Werkzeugunterstützung für</a:t>
            </a:r>
            <a:br>
              <a:rPr lang="de-DE" sz="1587" dirty="0"/>
            </a:br>
            <a:r>
              <a:rPr lang="de-DE" sz="1587" dirty="0"/>
              <a:t>Teilmodelle</a:t>
            </a:r>
          </a:p>
          <a:p>
            <a:pPr marL="181411" indent="-181411">
              <a:spcBef>
                <a:spcPts val="952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587" dirty="0"/>
              <a:t>Elemente aller Sichten sind </a:t>
            </a:r>
            <a:br>
              <a:rPr lang="de-DE" sz="1587" dirty="0"/>
            </a:br>
            <a:r>
              <a:rPr lang="de-DE" sz="1587" dirty="0"/>
              <a:t>semantisch vernetzt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234435" y="4647506"/>
            <a:ext cx="431207" cy="17915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164" i="1">
                <a:solidFill>
                  <a:srgbClr val="CC6600"/>
                </a:solidFill>
              </a:rPr>
              <a:t>BPMN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982758" y="4647506"/>
            <a:ext cx="458459" cy="17915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164" i="1" err="1">
                <a:solidFill>
                  <a:srgbClr val="0070C0"/>
                </a:solidFill>
              </a:rPr>
              <a:t>SysML</a:t>
            </a:r>
            <a:endParaRPr lang="de-DE" sz="1164" i="1">
              <a:solidFill>
                <a:srgbClr val="0070C0"/>
              </a:solidFill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656823" y="5058952"/>
            <a:ext cx="91423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7134451" y="5058952"/>
            <a:ext cx="91423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EB91-DE81-4DB1-A9C6-10FFDFAC8E14}" type="datetime1">
              <a:rPr lang="de-DE" smtClean="0"/>
              <a:t>15.11.2022</a:t>
            </a:fld>
            <a:endParaRPr lang="de-DE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46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A1CB4C8-6B54-447F-93A9-70AF9EC37036}"/>
              </a:ext>
            </a:extLst>
          </p:cNvPr>
          <p:cNvSpPr txBox="1"/>
          <p:nvPr/>
        </p:nvSpPr>
        <p:spPr>
          <a:xfrm>
            <a:off x="8112119" y="4647506"/>
            <a:ext cx="3181960" cy="17915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164" i="1"/>
              <a:t>Persistenz (Datenbank, Dateien, Web-Services)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3145AE7-6798-4916-B522-10B1D6403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992" y="4020118"/>
            <a:ext cx="1907416" cy="5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01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SpecIF-Integrationsmodell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/>
              <a:t>Für Modellierungen im Rahmen des Systems Engineering definiert die SpecIF ein Integrationsmodell, bestehend aus wenigen Elementen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2"/>
                </a:solidFill>
              </a:rPr>
              <a:t>Alle spezifischen Modelle werden auf dieses Integrationsmodell semantisch abgebildet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/>
              <a:t>Das Integrationsmodell basiert auf dem Konzept der </a:t>
            </a:r>
            <a:r>
              <a:rPr lang="de-DE" sz="1600" b="1" dirty="0"/>
              <a:t>Fundamental Modeling </a:t>
            </a:r>
            <a:r>
              <a:rPr lang="de-DE" sz="1600" b="1" dirty="0" err="1"/>
              <a:t>Concepts</a:t>
            </a:r>
            <a:r>
              <a:rPr lang="de-DE" sz="1600" b="1" dirty="0"/>
              <a:t> (FMC)</a:t>
            </a:r>
            <a:r>
              <a:rPr lang="de-DE" sz="1600" dirty="0"/>
              <a:t>, definiert durch Prof. S. Wendt in den 1970er Jahren  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4556-6593-473D-9928-FF7B858CAE62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47</a:t>
            </a:fld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F55EA6E-673F-42A6-B6E2-3553E4CF46CE}"/>
              </a:ext>
            </a:extLst>
          </p:cNvPr>
          <p:cNvSpPr/>
          <p:nvPr/>
        </p:nvSpPr>
        <p:spPr>
          <a:xfrm>
            <a:off x="3506189" y="4213798"/>
            <a:ext cx="4320480" cy="1296144"/>
          </a:xfrm>
          <a:prstGeom prst="ellipse">
            <a:avLst/>
          </a:prstGeom>
          <a:solidFill>
            <a:srgbClr val="DCF0C6">
              <a:alpha val="75000"/>
            </a:srgb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</p:txBody>
      </p:sp>
      <p:sp>
        <p:nvSpPr>
          <p:cNvPr id="10" name="Textfeld 17">
            <a:extLst>
              <a:ext uri="{FF2B5EF4-FFF2-40B4-BE49-F238E27FC236}">
                <a16:creationId xmlns:a16="http://schemas.microsoft.com/office/drawing/2014/main" id="{D9E594EB-4DD7-4188-A12E-22D44F8F321B}"/>
              </a:ext>
            </a:extLst>
          </p:cNvPr>
          <p:cNvSpPr txBox="1"/>
          <p:nvPr/>
        </p:nvSpPr>
        <p:spPr>
          <a:xfrm>
            <a:off x="4599453" y="4754148"/>
            <a:ext cx="2133951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i="1" spc="-20" dirty="0">
                <a:solidFill>
                  <a:srgbClr val="5CB400"/>
                </a:solidFill>
              </a:rPr>
              <a:t>SpecIF Integration-Model</a:t>
            </a:r>
          </a:p>
        </p:txBody>
      </p:sp>
      <p:pic>
        <p:nvPicPr>
          <p:cNvPr id="11" name="Picture 3" descr="Bildergebnis für UML logo">
            <a:extLst>
              <a:ext uri="{FF2B5EF4-FFF2-40B4-BE49-F238E27FC236}">
                <a16:creationId xmlns:a16="http://schemas.microsoft.com/office/drawing/2014/main" id="{802FBE48-CD2F-4F5F-A0A1-A680351A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84" y="3808767"/>
            <a:ext cx="773840" cy="9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FCFB655-BB72-41E6-AA81-62848C05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43" y="5256568"/>
            <a:ext cx="819849" cy="819849"/>
          </a:xfrm>
          <a:prstGeom prst="rect">
            <a:avLst/>
          </a:prstGeom>
        </p:spPr>
      </p:pic>
      <p:pic>
        <p:nvPicPr>
          <p:cNvPr id="13" name="Picture 5" descr="Bildergebnis für sysml logo">
            <a:extLst>
              <a:ext uri="{FF2B5EF4-FFF2-40B4-BE49-F238E27FC236}">
                <a16:creationId xmlns:a16="http://schemas.microsoft.com/office/drawing/2014/main" id="{3909EF35-740A-4969-BED4-E6A0830F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/>
          <a:stretch/>
        </p:blipFill>
        <p:spPr bwMode="auto">
          <a:xfrm>
            <a:off x="1198158" y="5028933"/>
            <a:ext cx="773841" cy="83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Bildergebnis für bpmn logo">
            <a:extLst>
              <a:ext uri="{FF2B5EF4-FFF2-40B4-BE49-F238E27FC236}">
                <a16:creationId xmlns:a16="http://schemas.microsoft.com/office/drawing/2014/main" id="{43E6B554-F319-4FD6-ABDC-8A489A106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42" y="3648083"/>
            <a:ext cx="819850" cy="6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3327811B-BC27-4F74-B0EB-266D16FB8FCB}"/>
              </a:ext>
            </a:extLst>
          </p:cNvPr>
          <p:cNvSpPr/>
          <p:nvPr/>
        </p:nvSpPr>
        <p:spPr>
          <a:xfrm>
            <a:off x="2186366" y="4580989"/>
            <a:ext cx="1192100" cy="561761"/>
          </a:xfrm>
          <a:prstGeom prst="left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links und rechts 15">
            <a:extLst>
              <a:ext uri="{FF2B5EF4-FFF2-40B4-BE49-F238E27FC236}">
                <a16:creationId xmlns:a16="http://schemas.microsoft.com/office/drawing/2014/main" id="{44D2043E-4D8D-4959-A020-2CB929EFD0E4}"/>
              </a:ext>
            </a:extLst>
          </p:cNvPr>
          <p:cNvSpPr/>
          <p:nvPr/>
        </p:nvSpPr>
        <p:spPr>
          <a:xfrm rot="19710881">
            <a:off x="7856504" y="4111337"/>
            <a:ext cx="1192100" cy="561761"/>
          </a:xfrm>
          <a:prstGeom prst="left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links und rechts 16">
            <a:extLst>
              <a:ext uri="{FF2B5EF4-FFF2-40B4-BE49-F238E27FC236}">
                <a16:creationId xmlns:a16="http://schemas.microsoft.com/office/drawing/2014/main" id="{EFCBA410-AAD6-45EC-8FF3-1BC6E3CF7C9E}"/>
              </a:ext>
            </a:extLst>
          </p:cNvPr>
          <p:cNvSpPr/>
          <p:nvPr/>
        </p:nvSpPr>
        <p:spPr>
          <a:xfrm rot="1792673">
            <a:off x="7854749" y="5084481"/>
            <a:ext cx="1192100" cy="561761"/>
          </a:xfrm>
          <a:prstGeom prst="left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AA8D8DF-2C21-4AC7-B4BA-6C06163F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4169" y="2464801"/>
            <a:ext cx="1311748" cy="17489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ED3413-69E3-4CEC-B173-D8946CB8C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657" y="4530064"/>
            <a:ext cx="1307804" cy="16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78" y="685990"/>
            <a:ext cx="10972044" cy="731956"/>
          </a:xfrm>
        </p:spPr>
        <p:txBody>
          <a:bodyPr/>
          <a:lstStyle/>
          <a:p>
            <a:r>
              <a:rPr lang="de-DE"/>
              <a:t>Teilmodelle schrittweise zusammen führen …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683913" y="1405541"/>
            <a:ext cx="10252910" cy="5142574"/>
            <a:chOff x="864493" y="1611228"/>
            <a:chExt cx="9689534" cy="4860000"/>
          </a:xfrm>
        </p:grpSpPr>
        <p:sp>
          <p:nvSpPr>
            <p:cNvPr id="8" name="Textfeld 7"/>
            <p:cNvSpPr txBox="1"/>
            <p:nvPr/>
          </p:nvSpPr>
          <p:spPr>
            <a:xfrm>
              <a:off x="3535937" y="4974653"/>
              <a:ext cx="3044084" cy="120296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marL="362822" indent="-362822">
                <a:spcBef>
                  <a:spcPts val="635"/>
                </a:spcBef>
                <a:buClr>
                  <a:srgbClr val="0070C0"/>
                </a:buClr>
                <a:buSzPct val="80000"/>
                <a:buFont typeface="+mj-lt"/>
                <a:buAutoNum type="arabicPeriod"/>
              </a:pPr>
              <a:r>
                <a:rPr lang="de-DE" sz="1693"/>
                <a:t>Sichten und Modell trennen.</a:t>
              </a:r>
            </a:p>
            <a:p>
              <a:pPr marL="362822" indent="-362822">
                <a:spcBef>
                  <a:spcPts val="635"/>
                </a:spcBef>
                <a:buClr>
                  <a:srgbClr val="0070C0"/>
                </a:buClr>
                <a:buSzPct val="80000"/>
                <a:buFont typeface="+mj-lt"/>
                <a:buAutoNum type="arabicPeriod"/>
              </a:pPr>
              <a:r>
                <a:rPr lang="de-DE" sz="1693"/>
                <a:t>Modellelemente abstrahieren,</a:t>
              </a:r>
            </a:p>
            <a:p>
              <a:pPr marL="362822" indent="-362822">
                <a:spcBef>
                  <a:spcPts val="635"/>
                </a:spcBef>
                <a:buClr>
                  <a:srgbClr val="0070C0"/>
                </a:buClr>
                <a:buSzPct val="80000"/>
                <a:buFont typeface="+mj-lt"/>
                <a:buAutoNum type="arabicPeriod"/>
              </a:pPr>
              <a:r>
                <a:rPr lang="de-DE" sz="1693"/>
                <a:t>… konsolidieren und</a:t>
              </a:r>
            </a:p>
            <a:p>
              <a:pPr marL="362822" indent="-362822">
                <a:spcBef>
                  <a:spcPts val="635"/>
                </a:spcBef>
                <a:buClr>
                  <a:srgbClr val="0070C0"/>
                </a:buClr>
                <a:buSzPct val="80000"/>
                <a:buFont typeface="+mj-lt"/>
                <a:buAutoNum type="arabicPeriod"/>
              </a:pPr>
              <a:r>
                <a:rPr lang="de-DE" sz="1693"/>
                <a:t>… logisch vernetzen.</a:t>
              </a:r>
            </a:p>
          </p:txBody>
        </p:sp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47" y="1611228"/>
              <a:ext cx="9585980" cy="4860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3152865" y="2695364"/>
              <a:ext cx="1133161" cy="1846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de-DE" sz="1270" i="1">
                  <a:solidFill>
                    <a:srgbClr val="0070C0"/>
                  </a:solidFill>
                </a:rPr>
                <a:t>BPMN Prozesse</a:t>
              </a: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359947" y="1862610"/>
              <a:ext cx="1258900" cy="3693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de-DE" sz="1270" i="1">
                  <a:solidFill>
                    <a:srgbClr val="0070C0"/>
                  </a:solidFill>
                </a:rPr>
                <a:t>UML/</a:t>
              </a:r>
              <a:r>
                <a:rPr lang="de-DE" sz="1270" i="1" err="1">
                  <a:solidFill>
                    <a:srgbClr val="0070C0"/>
                  </a:solidFill>
                </a:rPr>
                <a:t>SysML</a:t>
              </a:r>
              <a:r>
                <a:rPr lang="de-DE" sz="1270" i="1">
                  <a:solidFill>
                    <a:srgbClr val="0070C0"/>
                  </a:solidFill>
                </a:rPr>
                <a:t>/FMC </a:t>
              </a:r>
              <a:br>
                <a:rPr lang="de-DE" sz="1270" i="1">
                  <a:solidFill>
                    <a:srgbClr val="0070C0"/>
                  </a:solidFill>
                </a:rPr>
              </a:br>
              <a:r>
                <a:rPr lang="de-DE" sz="1270" i="1">
                  <a:solidFill>
                    <a:srgbClr val="0070C0"/>
                  </a:solidFill>
                </a:rPr>
                <a:t>System-Modelle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600738" y="1646585"/>
              <a:ext cx="963490" cy="36939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de-DE" sz="1270" i="1" err="1">
                  <a:solidFill>
                    <a:srgbClr val="0070C0"/>
                  </a:solidFill>
                </a:rPr>
                <a:t>Requirements</a:t>
              </a:r>
              <a:br>
                <a:rPr lang="de-DE" sz="1270" i="1">
                  <a:solidFill>
                    <a:srgbClr val="0070C0"/>
                  </a:solidFill>
                </a:rPr>
              </a:br>
              <a:r>
                <a:rPr lang="de-DE" sz="1270" i="1">
                  <a:solidFill>
                    <a:srgbClr val="0070C0"/>
                  </a:solidFill>
                </a:rPr>
                <a:t>User Stories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864493" y="2974071"/>
              <a:ext cx="1164975" cy="5540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de-DE" sz="1270" i="1">
                  <a:solidFill>
                    <a:srgbClr val="0070C0"/>
                  </a:solidFill>
                </a:rPr>
                <a:t>Prozesse</a:t>
              </a:r>
            </a:p>
            <a:p>
              <a:r>
                <a:rPr lang="de-DE" sz="1270" i="1">
                  <a:solidFill>
                    <a:srgbClr val="0070C0"/>
                  </a:solidFill>
                </a:rPr>
                <a:t>Bebauungspläne</a:t>
              </a:r>
            </a:p>
            <a:p>
              <a:r>
                <a:rPr lang="de-DE" sz="1270" i="1">
                  <a:solidFill>
                    <a:srgbClr val="0070C0"/>
                  </a:solidFill>
                </a:rPr>
                <a:t>Datenobjekte</a:t>
              </a:r>
            </a:p>
          </p:txBody>
        </p:sp>
      </p:grpSp>
      <p:sp>
        <p:nvSpPr>
          <p:cNvPr id="1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91564" y="6433836"/>
            <a:ext cx="8837608" cy="228559"/>
          </a:xfrm>
        </p:spPr>
        <p:txBody>
          <a:bodyPr/>
          <a:lstStyle/>
          <a:p>
            <a:r>
              <a:rPr lang="en-US"/>
              <a:t>SpecIF Tutorial TdSE 2022 | Dr. Oliver Alt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C0D2-2447-447B-9797-1D871A87CAE6}" type="datetime1">
              <a:rPr lang="de-DE" smtClean="0"/>
              <a:t>15.11.2022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48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B3A0D9-8565-4004-ADE4-FB0F4269F773}"/>
              </a:ext>
            </a:extLst>
          </p:cNvPr>
          <p:cNvSpPr txBox="1"/>
          <p:nvPr/>
        </p:nvSpPr>
        <p:spPr>
          <a:xfrm>
            <a:off x="9810924" y="1298114"/>
            <a:ext cx="1378583" cy="19543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70" b="1"/>
              <a:t>Abgeleitete Daten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C9421D4-D941-46A8-BBD0-9E83ACC52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86" y="5194442"/>
            <a:ext cx="2086500" cy="6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540070" y="4784153"/>
            <a:ext cx="2119170" cy="24423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587" i="1">
                <a:solidFill>
                  <a:srgbClr val="0070C0"/>
                </a:solidFill>
              </a:rPr>
              <a:t>Alle Modell-Diagramme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978" y="685990"/>
            <a:ext cx="10591070" cy="731956"/>
          </a:xfrm>
        </p:spPr>
        <p:txBody>
          <a:bodyPr/>
          <a:lstStyle/>
          <a:p>
            <a:r>
              <a:rPr lang="de-DE" dirty="0"/>
              <a:t>…und übergreifend navigieren, suchen und prüfen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908875" y="5915466"/>
            <a:ext cx="1926810" cy="24423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de-DE" sz="1587" i="1">
                <a:solidFill>
                  <a:srgbClr val="0070C0"/>
                </a:solidFill>
              </a:rPr>
              <a:t>Alle Modell-Elemente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247558" y="4459828"/>
            <a:ext cx="1588575" cy="24423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de-DE" sz="1587" i="1">
                <a:solidFill>
                  <a:srgbClr val="0070C0"/>
                </a:solidFill>
              </a:rPr>
              <a:t>Alle Beziehungen</a:t>
            </a:r>
          </a:p>
        </p:txBody>
      </p:sp>
      <p:pic>
        <p:nvPicPr>
          <p:cNvPr id="6" name="Grafik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897" y="1294855"/>
            <a:ext cx="4937609" cy="30629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075" y="3849852"/>
            <a:ext cx="4940632" cy="23221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 descr="Nach rechts zeigender Finger, Handrück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720854">
            <a:off x="8810487" y="5507709"/>
            <a:ext cx="686275" cy="686275"/>
          </a:xfrm>
          <a:prstGeom prst="rect">
            <a:avLst/>
          </a:prstGeom>
        </p:spPr>
      </p:pic>
      <p:pic>
        <p:nvPicPr>
          <p:cNvPr id="4" name="Grafik 3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41" y="1638419"/>
            <a:ext cx="4937609" cy="30629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8498-9FF2-4734-A475-09E064F71F44}" type="datetime1">
              <a:rPr lang="de-DE" smtClean="0"/>
              <a:t>15.11.2022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49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540760" y="1281850"/>
            <a:ext cx="4514042" cy="1954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de-DE" sz="1270"/>
              <a:t>Beispiel: </a:t>
            </a:r>
            <a:r>
              <a:rPr lang="de-DE" sz="1270" b="1"/>
              <a:t>Small </a:t>
            </a:r>
            <a:r>
              <a:rPr lang="de-DE" sz="1270" b="1" err="1"/>
              <a:t>Autonomous</a:t>
            </a:r>
            <a:r>
              <a:rPr lang="de-DE" sz="1270" b="1"/>
              <a:t> </a:t>
            </a:r>
            <a:r>
              <a:rPr lang="de-DE" sz="1270" b="1" err="1"/>
              <a:t>Vehicle</a:t>
            </a:r>
            <a:r>
              <a:rPr lang="de-DE" sz="1270" b="1"/>
              <a:t> (FH Esslingen)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48807A-A37E-4939-97D8-94BA6A3D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</p:spTree>
    <p:extLst>
      <p:ext uri="{BB962C8B-B14F-4D97-AF65-F5344CB8AC3E}">
        <p14:creationId xmlns:p14="http://schemas.microsoft.com/office/powerpoint/2010/main" val="18762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DF8CFFE-4713-49C8-86BF-896FF0CD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Systems Engineering im Produktlebenszyklus</a:t>
            </a:r>
            <a:endParaRPr lang="de-DE">
              <a:solidFill>
                <a:schemeClr val="tx2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C087D2-0D0F-4BD1-B145-A008589B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E37E-DC29-42FB-A734-2EF8D528D997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2B6A2A-BCAD-414C-A38A-6A083E84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C8EB2C-0648-4AA4-880F-FD01EB49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</a:t>
            </a:fld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E8DF061-40D0-49DD-950C-272C00AF016C}"/>
              </a:ext>
            </a:extLst>
          </p:cNvPr>
          <p:cNvSpPr txBox="1"/>
          <p:nvPr/>
        </p:nvSpPr>
        <p:spPr>
          <a:xfrm>
            <a:off x="4369465" y="3157833"/>
            <a:ext cx="2446504" cy="100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963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Daten-</a:t>
            </a:r>
          </a:p>
          <a:p>
            <a:pPr algn="ctr"/>
            <a:r>
              <a:rPr lang="de-DE" sz="2963" err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integration</a:t>
            </a:r>
            <a:r>
              <a:rPr lang="de-DE" sz="2963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8430B5-D970-4AA8-B0F5-9AD13007006C}"/>
              </a:ext>
            </a:extLst>
          </p:cNvPr>
          <p:cNvGrpSpPr/>
          <p:nvPr/>
        </p:nvGrpSpPr>
        <p:grpSpPr>
          <a:xfrm>
            <a:off x="789172" y="1478653"/>
            <a:ext cx="9268270" cy="5287554"/>
            <a:chOff x="745808" y="1396907"/>
            <a:chExt cx="8758998" cy="4997014"/>
          </a:xfrm>
        </p:grpSpPr>
        <p:pic>
          <p:nvPicPr>
            <p:cNvPr id="11" name="Picture 3" descr="Bildergebnis für UML logo">
              <a:extLst>
                <a:ext uri="{FF2B5EF4-FFF2-40B4-BE49-F238E27FC236}">
                  <a16:creationId xmlns:a16="http://schemas.microsoft.com/office/drawing/2014/main" id="{D981B28C-1496-424D-A613-0E54C045D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154" y="2814452"/>
              <a:ext cx="773840" cy="94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511C296-49AE-45FC-A7A5-E3BEA2B1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525" y="1988190"/>
              <a:ext cx="819849" cy="819849"/>
            </a:xfrm>
            <a:prstGeom prst="rect">
              <a:avLst/>
            </a:prstGeom>
          </p:spPr>
        </p:pic>
        <p:pic>
          <p:nvPicPr>
            <p:cNvPr id="13" name="Picture 5" descr="Bildergebnis für sysml logo">
              <a:extLst>
                <a:ext uri="{FF2B5EF4-FFF2-40B4-BE49-F238E27FC236}">
                  <a16:creationId xmlns:a16="http://schemas.microsoft.com/office/drawing/2014/main" id="{DCD590EF-6659-4356-A232-CB8B54E99D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93"/>
            <a:stretch/>
          </p:blipFill>
          <p:spPr bwMode="auto">
            <a:xfrm>
              <a:off x="2108100" y="2878179"/>
              <a:ext cx="773841" cy="83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24A69CE-7497-4A19-B951-BD363DE54710}"/>
                </a:ext>
              </a:extLst>
            </p:cNvPr>
            <p:cNvSpPr txBox="1"/>
            <p:nvPr/>
          </p:nvSpPr>
          <p:spPr>
            <a:xfrm>
              <a:off x="745808" y="3817892"/>
              <a:ext cx="2281774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Modell-basierte</a:t>
              </a:r>
            </a:p>
            <a:p>
              <a:pPr algn="ctr"/>
              <a:r>
                <a:rPr lang="de-DE" sz="1905"/>
                <a:t>Entwicklung (MBSE)</a:t>
              </a:r>
            </a:p>
          </p:txBody>
        </p:sp>
        <p:pic>
          <p:nvPicPr>
            <p:cNvPr id="15" name="Picture 7" descr="Bildergebnis für ireb logo">
              <a:extLst>
                <a:ext uri="{FF2B5EF4-FFF2-40B4-BE49-F238E27FC236}">
                  <a16:creationId xmlns:a16="http://schemas.microsoft.com/office/drawing/2014/main" id="{384049DB-5366-43EC-B3C9-942DF934C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091" y="2105621"/>
              <a:ext cx="1709257" cy="76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58512FE-BDEA-42CF-8998-FBEF88FE8A80}"/>
                </a:ext>
              </a:extLst>
            </p:cNvPr>
            <p:cNvSpPr txBox="1"/>
            <p:nvPr/>
          </p:nvSpPr>
          <p:spPr>
            <a:xfrm>
              <a:off x="7891112" y="2857605"/>
              <a:ext cx="1613694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 err="1"/>
                <a:t>Requirements</a:t>
              </a:r>
              <a:endParaRPr lang="de-DE" sz="1905"/>
            </a:p>
            <a:p>
              <a:pPr algn="ctr"/>
              <a:r>
                <a:rPr lang="de-DE" sz="1905"/>
                <a:t>Engineering</a:t>
              </a:r>
            </a:p>
          </p:txBody>
        </p:sp>
        <p:pic>
          <p:nvPicPr>
            <p:cNvPr id="17" name="Picture 9" descr="Bildergebnis für bpmn logo">
              <a:hlinkClick r:id="rId7"/>
              <a:extLst>
                <a:ext uri="{FF2B5EF4-FFF2-40B4-BE49-F238E27FC236}">
                  <a16:creationId xmlns:a16="http://schemas.microsoft.com/office/drawing/2014/main" id="{06F8DE20-CF24-4C18-A483-3088C68BB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621" y="2174665"/>
              <a:ext cx="819850" cy="63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D3889E98-8FCB-4C11-954B-E854C36F20E7}"/>
                </a:ext>
              </a:extLst>
            </p:cNvPr>
            <p:cNvGrpSpPr/>
            <p:nvPr/>
          </p:nvGrpSpPr>
          <p:grpSpPr>
            <a:xfrm>
              <a:off x="3129321" y="1396907"/>
              <a:ext cx="2575185" cy="888367"/>
              <a:chOff x="3148227" y="1154902"/>
              <a:chExt cx="2575185" cy="888367"/>
            </a:xfrm>
          </p:grpSpPr>
          <p:pic>
            <p:nvPicPr>
              <p:cNvPr id="19" name="Picture 11" descr="Bildergebnis für feature modeling logo">
                <a:extLst>
                  <a:ext uri="{FF2B5EF4-FFF2-40B4-BE49-F238E27FC236}">
                    <a16:creationId xmlns:a16="http://schemas.microsoft.com/office/drawing/2014/main" id="{BA6BA7E2-BC55-452D-BF6E-E77B91DB7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3719" y="1154902"/>
                <a:ext cx="819849" cy="582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F5090F7-25F1-4ADC-A8E6-AE160D4A92A0}"/>
                  </a:ext>
                </a:extLst>
              </p:cNvPr>
              <p:cNvSpPr txBox="1"/>
              <p:nvPr/>
            </p:nvSpPr>
            <p:spPr>
              <a:xfrm>
                <a:off x="3148227" y="1678961"/>
                <a:ext cx="2575185" cy="364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905"/>
                  <a:t>Varianten-Management</a:t>
                </a:r>
              </a:p>
            </p:txBody>
          </p:sp>
        </p:grpSp>
        <p:pic>
          <p:nvPicPr>
            <p:cNvPr id="24" name="Picture 13" descr="Bildergebnis für cad data logo">
              <a:extLst>
                <a:ext uri="{FF2B5EF4-FFF2-40B4-BE49-F238E27FC236}">
                  <a16:creationId xmlns:a16="http://schemas.microsoft.com/office/drawing/2014/main" id="{9650AE8A-3DDD-4F87-999E-7BE8CB42C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941" y="4900922"/>
              <a:ext cx="793579" cy="906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539560F-A5D7-4FA2-AB09-8C0259D840D5}"/>
                </a:ext>
              </a:extLst>
            </p:cNvPr>
            <p:cNvSpPr txBox="1"/>
            <p:nvPr/>
          </p:nvSpPr>
          <p:spPr>
            <a:xfrm>
              <a:off x="4856709" y="5752564"/>
              <a:ext cx="931979" cy="641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E-CAD</a:t>
              </a:r>
            </a:p>
            <a:p>
              <a:pPr algn="ctr"/>
              <a:r>
                <a:rPr lang="de-DE" sz="1905"/>
                <a:t>M-CAD</a:t>
              </a:r>
            </a:p>
          </p:txBody>
        </p:sp>
        <p:pic>
          <p:nvPicPr>
            <p:cNvPr id="26" name="Picture 15" descr="Bildergebnis für certified tester logo">
              <a:extLst>
                <a:ext uri="{FF2B5EF4-FFF2-40B4-BE49-F238E27FC236}">
                  <a16:creationId xmlns:a16="http://schemas.microsoft.com/office/drawing/2014/main" id="{C70122D3-51B1-46DD-B5BE-716C4CAF1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117" y="4986339"/>
              <a:ext cx="830899" cy="65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39BA527-A8B5-4084-B2FB-EF5578E13771}"/>
                </a:ext>
              </a:extLst>
            </p:cNvPr>
            <p:cNvSpPr txBox="1"/>
            <p:nvPr/>
          </p:nvSpPr>
          <p:spPr>
            <a:xfrm>
              <a:off x="6501233" y="5607059"/>
              <a:ext cx="854901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/>
                <a:t>Testen</a:t>
              </a:r>
            </a:p>
          </p:txBody>
        </p:sp>
        <p:pic>
          <p:nvPicPr>
            <p:cNvPr id="28" name="Picture 17" descr="Bildergebnis für bill of material logo">
              <a:extLst>
                <a:ext uri="{FF2B5EF4-FFF2-40B4-BE49-F238E27FC236}">
                  <a16:creationId xmlns:a16="http://schemas.microsoft.com/office/drawing/2014/main" id="{5141F915-61B2-4CB3-894C-C1D452A01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463" y="4709601"/>
              <a:ext cx="819849" cy="819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DEA89536-1A15-402A-AEC2-63B1FB1CBAE4}"/>
                </a:ext>
              </a:extLst>
            </p:cNvPr>
            <p:cNvSpPr txBox="1"/>
            <p:nvPr/>
          </p:nvSpPr>
          <p:spPr>
            <a:xfrm>
              <a:off x="2495434" y="5546364"/>
              <a:ext cx="1291017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/>
                <a:t>Stücklisten</a:t>
              </a:r>
            </a:p>
          </p:txBody>
        </p:sp>
        <p:pic>
          <p:nvPicPr>
            <p:cNvPr id="30" name="Picture 19" descr="Bildergebnis für issue management logo">
              <a:extLst>
                <a:ext uri="{FF2B5EF4-FFF2-40B4-BE49-F238E27FC236}">
                  <a16:creationId xmlns:a16="http://schemas.microsoft.com/office/drawing/2014/main" id="{96BE6299-078C-423C-9293-2B8C22C28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386" y="1425524"/>
              <a:ext cx="611678" cy="6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3B4B0A7-F3C9-4045-9DD3-FA385AFD8D4F}"/>
                </a:ext>
              </a:extLst>
            </p:cNvPr>
            <p:cNvSpPr txBox="1"/>
            <p:nvPr/>
          </p:nvSpPr>
          <p:spPr>
            <a:xfrm>
              <a:off x="5689029" y="1911001"/>
              <a:ext cx="2153006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905" err="1"/>
                <a:t>Issue</a:t>
              </a:r>
              <a:r>
                <a:rPr lang="de-DE" sz="1905"/>
                <a:t>-Management</a:t>
              </a:r>
            </a:p>
          </p:txBody>
        </p:sp>
        <p:sp>
          <p:nvSpPr>
            <p:cNvPr id="32" name="Pfeil: nach links und rechts 31">
              <a:extLst>
                <a:ext uri="{FF2B5EF4-FFF2-40B4-BE49-F238E27FC236}">
                  <a16:creationId xmlns:a16="http://schemas.microsoft.com/office/drawing/2014/main" id="{9CD3E77F-9F2E-4E18-8936-EC1F8649FA06}"/>
                </a:ext>
              </a:extLst>
            </p:cNvPr>
            <p:cNvSpPr/>
            <p:nvPr/>
          </p:nvSpPr>
          <p:spPr>
            <a:xfrm>
              <a:off x="3090870" y="3240087"/>
              <a:ext cx="881889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3" name="Pfeil: nach links und rechts 32">
              <a:extLst>
                <a:ext uri="{FF2B5EF4-FFF2-40B4-BE49-F238E27FC236}">
                  <a16:creationId xmlns:a16="http://schemas.microsoft.com/office/drawing/2014/main" id="{62C37F69-B0B5-4465-8C1D-581A27982F74}"/>
                </a:ext>
              </a:extLst>
            </p:cNvPr>
            <p:cNvSpPr/>
            <p:nvPr/>
          </p:nvSpPr>
          <p:spPr>
            <a:xfrm rot="20086065">
              <a:off x="6510140" y="2976808"/>
              <a:ext cx="881889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4" name="Pfeil: nach links und rechts 33">
              <a:extLst>
                <a:ext uri="{FF2B5EF4-FFF2-40B4-BE49-F238E27FC236}">
                  <a16:creationId xmlns:a16="http://schemas.microsoft.com/office/drawing/2014/main" id="{F4373211-C18C-40B4-803B-125B51878034}"/>
                </a:ext>
              </a:extLst>
            </p:cNvPr>
            <p:cNvSpPr/>
            <p:nvPr/>
          </p:nvSpPr>
          <p:spPr>
            <a:xfrm rot="19288437">
              <a:off x="3424066" y="4301504"/>
              <a:ext cx="121278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5" name="Pfeil: nach links und rechts 34">
              <a:extLst>
                <a:ext uri="{FF2B5EF4-FFF2-40B4-BE49-F238E27FC236}">
                  <a16:creationId xmlns:a16="http://schemas.microsoft.com/office/drawing/2014/main" id="{07AB1619-29AB-495F-825A-37136AE71207}"/>
                </a:ext>
              </a:extLst>
            </p:cNvPr>
            <p:cNvSpPr/>
            <p:nvPr/>
          </p:nvSpPr>
          <p:spPr>
            <a:xfrm rot="18476453">
              <a:off x="5873781" y="2367656"/>
              <a:ext cx="696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6" name="Pfeil: nach links und rechts 35">
              <a:extLst>
                <a:ext uri="{FF2B5EF4-FFF2-40B4-BE49-F238E27FC236}">
                  <a16:creationId xmlns:a16="http://schemas.microsoft.com/office/drawing/2014/main" id="{F8584EA4-91C3-4228-BF97-184A626BE01B}"/>
                </a:ext>
              </a:extLst>
            </p:cNvPr>
            <p:cNvSpPr/>
            <p:nvPr/>
          </p:nvSpPr>
          <p:spPr>
            <a:xfrm rot="3187771">
              <a:off x="4201827" y="2360621"/>
              <a:ext cx="601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7" name="Pfeil: nach links und rechts 36">
              <a:extLst>
                <a:ext uri="{FF2B5EF4-FFF2-40B4-BE49-F238E27FC236}">
                  <a16:creationId xmlns:a16="http://schemas.microsoft.com/office/drawing/2014/main" id="{56B473FF-FB11-4DDE-9877-DB213428492E}"/>
                </a:ext>
              </a:extLst>
            </p:cNvPr>
            <p:cNvSpPr/>
            <p:nvPr/>
          </p:nvSpPr>
          <p:spPr>
            <a:xfrm rot="3144647">
              <a:off x="5837083" y="4364244"/>
              <a:ext cx="1027435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sp>
          <p:nvSpPr>
            <p:cNvPr id="38" name="Pfeil: nach links und rechts 37">
              <a:extLst>
                <a:ext uri="{FF2B5EF4-FFF2-40B4-BE49-F238E27FC236}">
                  <a16:creationId xmlns:a16="http://schemas.microsoft.com/office/drawing/2014/main" id="{816F43D5-8DE8-473F-8512-D181CB70CD0A}"/>
                </a:ext>
              </a:extLst>
            </p:cNvPr>
            <p:cNvSpPr/>
            <p:nvPr/>
          </p:nvSpPr>
          <p:spPr>
            <a:xfrm rot="5400000">
              <a:off x="4988308" y="4317972"/>
              <a:ext cx="601900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  <p:pic>
          <p:nvPicPr>
            <p:cNvPr id="40" name="Picture 4" descr="High Resolution - SAP Logo">
              <a:extLst>
                <a:ext uri="{FF2B5EF4-FFF2-40B4-BE49-F238E27FC236}">
                  <a16:creationId xmlns:a16="http://schemas.microsoft.com/office/drawing/2014/main" id="{848F8945-586C-46A6-921B-68DEAF9CE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913" y="3773444"/>
              <a:ext cx="804719" cy="804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B2AE8AE-1E1E-4140-8BF0-D47337E2F0D7}"/>
                </a:ext>
              </a:extLst>
            </p:cNvPr>
            <p:cNvSpPr txBox="1"/>
            <p:nvPr/>
          </p:nvSpPr>
          <p:spPr>
            <a:xfrm>
              <a:off x="7561650" y="4336050"/>
              <a:ext cx="1625814" cy="364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905"/>
                <a:t>ERP-Systeme</a:t>
              </a:r>
            </a:p>
          </p:txBody>
        </p:sp>
        <p:sp>
          <p:nvSpPr>
            <p:cNvPr id="42" name="Pfeil: nach links und rechts 41">
              <a:extLst>
                <a:ext uri="{FF2B5EF4-FFF2-40B4-BE49-F238E27FC236}">
                  <a16:creationId xmlns:a16="http://schemas.microsoft.com/office/drawing/2014/main" id="{9652F7E2-ED43-4825-B6D2-1E09E8C92E39}"/>
                </a:ext>
              </a:extLst>
            </p:cNvPr>
            <p:cNvSpPr/>
            <p:nvPr/>
          </p:nvSpPr>
          <p:spPr>
            <a:xfrm rot="1561021">
              <a:off x="6495987" y="3808534"/>
              <a:ext cx="1027435" cy="33412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905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5607B7B-5B25-4C78-B46F-A819D4409AF1}"/>
              </a:ext>
            </a:extLst>
          </p:cNvPr>
          <p:cNvSpPr txBox="1"/>
          <p:nvPr/>
        </p:nvSpPr>
        <p:spPr>
          <a:xfrm>
            <a:off x="9358538" y="5520737"/>
            <a:ext cx="2167196" cy="65120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116" i="1">
                <a:solidFill>
                  <a:srgbClr val="CD0000"/>
                </a:solidFill>
              </a:rPr>
              <a:t>Gleiches Produkt</a:t>
            </a:r>
            <a:br>
              <a:rPr lang="de-DE" sz="2116" i="1">
                <a:solidFill>
                  <a:srgbClr val="CD0000"/>
                </a:solidFill>
              </a:rPr>
            </a:br>
            <a:r>
              <a:rPr lang="de-DE" sz="2116" i="1">
                <a:solidFill>
                  <a:srgbClr val="CD0000"/>
                </a:solidFill>
              </a:rPr>
              <a:t>- viele Werkzeuge</a:t>
            </a:r>
          </a:p>
        </p:txBody>
      </p:sp>
    </p:spTree>
    <p:extLst>
      <p:ext uri="{BB962C8B-B14F-4D97-AF65-F5344CB8AC3E}">
        <p14:creationId xmlns:p14="http://schemas.microsoft.com/office/powerpoint/2010/main" val="52023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Resourcetypen</a:t>
            </a:r>
            <a:r>
              <a:rPr lang="de-DE" dirty="0"/>
              <a:t> des SpecIF-Integrationsmodells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Fundamentale Modellierungselemente (FMC)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7DDD-0787-491F-ACC7-8883F14C1560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50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11450F5-8981-4018-BFD4-77A4EC69E9F9}"/>
              </a:ext>
            </a:extLst>
          </p:cNvPr>
          <p:cNvSpPr/>
          <p:nvPr/>
        </p:nvSpPr>
        <p:spPr>
          <a:xfrm>
            <a:off x="4562679" y="1423726"/>
            <a:ext cx="129362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solidFill>
                  <a:srgbClr val="0070C0"/>
                </a:solidFill>
                <a:latin typeface="UnitOT-Light"/>
              </a:rPr>
              <a:t>■ </a:t>
            </a:r>
            <a:r>
              <a:rPr lang="de-DE" sz="2800" b="1" dirty="0">
                <a:solidFill>
                  <a:srgbClr val="0070C0"/>
                </a:solidFill>
                <a:latin typeface="UnitOT-Light"/>
              </a:rPr>
              <a:t>Actor</a:t>
            </a:r>
            <a:endParaRPr lang="de-DE" sz="2800" b="1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35A45D5-F7B9-4105-978B-635B8375325F}"/>
              </a:ext>
            </a:extLst>
          </p:cNvPr>
          <p:cNvSpPr/>
          <p:nvPr/>
        </p:nvSpPr>
        <p:spPr>
          <a:xfrm>
            <a:off x="609489" y="1417638"/>
            <a:ext cx="12506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solidFill>
                  <a:schemeClr val="accent1"/>
                </a:solidFill>
                <a:latin typeface="UnitOT-Light"/>
              </a:rPr>
              <a:t>● </a:t>
            </a:r>
            <a:r>
              <a:rPr lang="de-DE" sz="2800" b="1" dirty="0">
                <a:solidFill>
                  <a:schemeClr val="accent1"/>
                </a:solidFill>
                <a:latin typeface="UnitOT-Light"/>
              </a:rPr>
              <a:t>State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B8BA45-E982-4C17-8132-C2BDC824B08A}"/>
              </a:ext>
            </a:extLst>
          </p:cNvPr>
          <p:cNvSpPr/>
          <p:nvPr/>
        </p:nvSpPr>
        <p:spPr>
          <a:xfrm>
            <a:off x="7942445" y="1459254"/>
            <a:ext cx="1521635" cy="481779"/>
          </a:xfrm>
          <a:prstGeom prst="rect">
            <a:avLst/>
          </a:prstGeom>
        </p:spPr>
        <p:txBody>
          <a:bodyPr wrap="none" tIns="36000" bIns="144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♦</a:t>
            </a:r>
            <a:r>
              <a:rPr lang="de-DE" sz="2800" dirty="0">
                <a:solidFill>
                  <a:schemeClr val="accent1"/>
                </a:solidFill>
                <a:latin typeface="UnitOT-Light"/>
              </a:rPr>
              <a:t> </a:t>
            </a:r>
            <a:r>
              <a:rPr lang="de-DE" sz="2800" b="1" dirty="0">
                <a:solidFill>
                  <a:schemeClr val="accent1"/>
                </a:solidFill>
                <a:latin typeface="UnitOT-Light"/>
              </a:rPr>
              <a:t>Event</a:t>
            </a:r>
            <a:r>
              <a:rPr lang="de-DE" sz="2800" dirty="0">
                <a:solidFill>
                  <a:schemeClr val="accent1"/>
                </a:solidFill>
                <a:latin typeface="UnitOT-Light"/>
              </a:rPr>
              <a:t>   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DD2B0C0F-1494-4DE8-B603-2EC9E17FC51E}"/>
              </a:ext>
            </a:extLst>
          </p:cNvPr>
          <p:cNvSpPr txBox="1">
            <a:spLocks/>
          </p:cNvSpPr>
          <p:nvPr/>
        </p:nvSpPr>
        <p:spPr>
          <a:xfrm>
            <a:off x="609769" y="1751381"/>
            <a:ext cx="2683847" cy="4258802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endParaRPr lang="de-DE" dirty="0"/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E7D62FC3-53A2-4FA8-9B50-D77E599DBFB8}"/>
              </a:ext>
            </a:extLst>
          </p:cNvPr>
          <p:cNvSpPr txBox="1">
            <a:spLocks/>
          </p:cNvSpPr>
          <p:nvPr/>
        </p:nvSpPr>
        <p:spPr>
          <a:xfrm>
            <a:off x="609769" y="1940857"/>
            <a:ext cx="3336525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Zustand (State) ist ein </a:t>
            </a:r>
            <a:r>
              <a:rPr lang="de-DE" sz="1600" b="1" dirty="0">
                <a:solidFill>
                  <a:schemeClr val="tx1"/>
                </a:solidFill>
              </a:rPr>
              <a:t>passives</a:t>
            </a:r>
            <a:r>
              <a:rPr lang="de-DE" sz="1600" dirty="0">
                <a:solidFill>
                  <a:schemeClr val="tx1"/>
                </a:solidFill>
              </a:rPr>
              <a:t>  Modellelement, das einen aktuellen Systemzustand repräsentieren kann. Es kann selbst am Modellzustand nichts verändern.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Zustände eines </a:t>
            </a:r>
            <a:r>
              <a:rPr lang="de-DE" sz="1600" dirty="0" err="1">
                <a:solidFill>
                  <a:schemeClr val="tx1"/>
                </a:solidFill>
              </a:rPr>
              <a:t>Statecharts</a:t>
            </a:r>
            <a:endParaRPr lang="de-DE" sz="1600" dirty="0">
              <a:solidFill>
                <a:schemeClr val="tx1"/>
              </a:solidFill>
            </a:endParaRP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Objektvariablen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Klassendefinitionen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" name="Inhaltsplatzhalter 5">
            <a:extLst>
              <a:ext uri="{FF2B5EF4-FFF2-40B4-BE49-F238E27FC236}">
                <a16:creationId xmlns:a16="http://schemas.microsoft.com/office/drawing/2014/main" id="{475F4F08-E933-438E-879E-329495BEB815}"/>
              </a:ext>
            </a:extLst>
          </p:cNvPr>
          <p:cNvSpPr txBox="1">
            <a:spLocks/>
          </p:cNvSpPr>
          <p:nvPr/>
        </p:nvSpPr>
        <p:spPr>
          <a:xfrm>
            <a:off x="4562679" y="1960039"/>
            <a:ext cx="2711323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Aktor (Actor) ist ein </a:t>
            </a:r>
            <a:r>
              <a:rPr lang="de-DE" sz="1600" b="1" dirty="0">
                <a:solidFill>
                  <a:schemeClr val="tx1"/>
                </a:solidFill>
              </a:rPr>
              <a:t>aktives</a:t>
            </a:r>
            <a:r>
              <a:rPr lang="de-DE" sz="1600" dirty="0">
                <a:solidFill>
                  <a:schemeClr val="tx1"/>
                </a:solidFill>
              </a:rPr>
              <a:t>  Modellelement, das ausgeführt werden und einen Systemzustand verändern kann. 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Aktivitäten und Aktionen eines Aktivitätsdiagramms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Zustandsmaschinen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Komponenten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Anwendungsfälle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Operationen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B59193D3-7A76-4AF8-B3AB-AAAEFA73BE56}"/>
              </a:ext>
            </a:extLst>
          </p:cNvPr>
          <p:cNvSpPr txBox="1">
            <a:spLocks/>
          </p:cNvSpPr>
          <p:nvPr/>
        </p:nvSpPr>
        <p:spPr>
          <a:xfrm>
            <a:off x="7942445" y="1921176"/>
            <a:ext cx="3783749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Ereignis (Event) ist ein Modellelement zur Modellierung von Zeit</a:t>
            </a:r>
            <a:r>
              <a:rPr lang="de-DE" sz="1600" b="1" dirty="0">
                <a:solidFill>
                  <a:schemeClr val="tx1"/>
                </a:solidFill>
              </a:rPr>
              <a:t>ereignissen</a:t>
            </a:r>
            <a:r>
              <a:rPr lang="de-DE" sz="1600" dirty="0">
                <a:solidFill>
                  <a:schemeClr val="tx1"/>
                </a:solidFill>
              </a:rPr>
              <a:t>, bedingter Ablaufsteuerung oder genereller ein Synchronisationselement für Verhaltensabläufe.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Zeitereignisse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Signale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Initiale und finale Ablaufknoten in Zustandsmaschinen und Aktivitätsdiagrammen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1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Resourcetypen</a:t>
            </a:r>
            <a:r>
              <a:rPr lang="de-DE" dirty="0"/>
              <a:t> des SpecIF-Integrationsmodells</a:t>
            </a:r>
            <a:br>
              <a:rPr lang="de-DE" dirty="0"/>
            </a:br>
            <a:r>
              <a:rPr lang="de-DE" dirty="0" err="1">
                <a:solidFill>
                  <a:schemeClr val="accent2"/>
                </a:solidFill>
              </a:rPr>
              <a:t>Sichtenbildung</a:t>
            </a:r>
            <a:r>
              <a:rPr lang="de-DE" dirty="0">
                <a:solidFill>
                  <a:schemeClr val="accent2"/>
                </a:solidFill>
              </a:rPr>
              <a:t> und Strukturierung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7FF2-13EF-4984-A1EE-A6D10C8F754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51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90B2D41-8CCB-4598-A184-6664111C1F5E}"/>
              </a:ext>
            </a:extLst>
          </p:cNvPr>
          <p:cNvSpPr/>
          <p:nvPr/>
        </p:nvSpPr>
        <p:spPr>
          <a:xfrm>
            <a:off x="502467" y="1580978"/>
            <a:ext cx="181344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/>
              <a:t>▣</a:t>
            </a:r>
            <a:r>
              <a:rPr lang="de-DE" sz="2800" dirty="0">
                <a:latin typeface="UnitOT-Light"/>
              </a:rPr>
              <a:t> </a:t>
            </a:r>
            <a:r>
              <a:rPr lang="de-DE" sz="2800" b="1" dirty="0">
                <a:latin typeface="UnitOT-Light"/>
              </a:rPr>
              <a:t>Diagram</a:t>
            </a:r>
            <a:endParaRPr lang="de-DE" sz="28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080DC27-5499-4398-8E2D-E73E805D3AAB}"/>
              </a:ext>
            </a:extLst>
          </p:cNvPr>
          <p:cNvSpPr txBox="1"/>
          <p:nvPr/>
        </p:nvSpPr>
        <p:spPr>
          <a:xfrm>
            <a:off x="4769918" y="1580978"/>
            <a:ext cx="1897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🖿</a:t>
            </a:r>
            <a:r>
              <a:rPr lang="de-DE" dirty="0"/>
              <a:t> </a:t>
            </a:r>
            <a:r>
              <a:rPr lang="de-DE" sz="2800" b="1" dirty="0">
                <a:latin typeface="UnitOT-Light"/>
              </a:rPr>
              <a:t>Package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C6D9FCB-11D0-422F-9269-AFD4B1F3956D}"/>
              </a:ext>
            </a:extLst>
          </p:cNvPr>
          <p:cNvSpPr txBox="1"/>
          <p:nvPr/>
        </p:nvSpPr>
        <p:spPr>
          <a:xfrm>
            <a:off x="8960301" y="1580978"/>
            <a:ext cx="2204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/>
              <a:t>⬚</a:t>
            </a:r>
            <a:r>
              <a:rPr lang="de-DE" dirty="0"/>
              <a:t> </a:t>
            </a:r>
            <a:r>
              <a:rPr lang="de-DE" sz="2800" b="1" dirty="0">
                <a:latin typeface="UnitOT-Light"/>
              </a:rPr>
              <a:t>Collection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F0BA4A8-EBDF-4FE2-81B4-874583557261}"/>
              </a:ext>
            </a:extLst>
          </p:cNvPr>
          <p:cNvSpPr txBox="1">
            <a:spLocks/>
          </p:cNvSpPr>
          <p:nvPr/>
        </p:nvSpPr>
        <p:spPr>
          <a:xfrm>
            <a:off x="502467" y="2092983"/>
            <a:ext cx="3336525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Diagramm (</a:t>
            </a:r>
            <a:r>
              <a:rPr lang="de-DE" sz="1600" dirty="0" err="1">
                <a:solidFill>
                  <a:schemeClr val="tx1"/>
                </a:solidFill>
              </a:rPr>
              <a:t>Diagram</a:t>
            </a:r>
            <a:r>
              <a:rPr lang="de-DE" sz="1600" dirty="0">
                <a:solidFill>
                  <a:schemeClr val="tx1"/>
                </a:solidFill>
              </a:rPr>
              <a:t>) bildet eine </a:t>
            </a:r>
            <a:r>
              <a:rPr lang="de-DE" sz="1600" b="1" dirty="0">
                <a:solidFill>
                  <a:schemeClr val="tx1"/>
                </a:solidFill>
              </a:rPr>
              <a:t>Sicht auf </a:t>
            </a:r>
            <a:r>
              <a:rPr lang="de-DE" sz="1600" dirty="0">
                <a:solidFill>
                  <a:schemeClr val="tx1"/>
                </a:solidFill>
              </a:rPr>
              <a:t>eine Auswahl von </a:t>
            </a:r>
            <a:r>
              <a:rPr lang="de-DE" sz="1600" b="1" dirty="0">
                <a:solidFill>
                  <a:schemeClr val="tx1"/>
                </a:solidFill>
              </a:rPr>
              <a:t>Elementen</a:t>
            </a:r>
            <a:r>
              <a:rPr lang="de-DE" sz="1600" dirty="0">
                <a:solidFill>
                  <a:schemeClr val="tx1"/>
                </a:solidFill>
              </a:rPr>
              <a:t> des Modells in dem es diese und deren Beziehungen grafisch darstellt.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UML/SysML-Diagramme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BPMN-Diagramme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FMC-Diagramme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Schaltpläne</a:t>
            </a:r>
          </a:p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E93BCE0C-6926-474E-A22B-5C96A03ED74D}"/>
              </a:ext>
            </a:extLst>
          </p:cNvPr>
          <p:cNvSpPr txBox="1">
            <a:spLocks/>
          </p:cNvSpPr>
          <p:nvPr/>
        </p:nvSpPr>
        <p:spPr>
          <a:xfrm>
            <a:off x="4731384" y="2092982"/>
            <a:ext cx="3336525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Paket (Package) bringt eine </a:t>
            </a:r>
            <a:r>
              <a:rPr lang="de-DE" sz="1600" b="1" dirty="0">
                <a:solidFill>
                  <a:schemeClr val="tx1"/>
                </a:solidFill>
              </a:rPr>
              <a:t>hierarchische Struktur </a:t>
            </a:r>
            <a:r>
              <a:rPr lang="de-DE" sz="1600" dirty="0">
                <a:solidFill>
                  <a:schemeClr val="tx1"/>
                </a:solidFill>
              </a:rPr>
              <a:t>in die </a:t>
            </a:r>
            <a:r>
              <a:rPr lang="de-DE" sz="1600" b="1" dirty="0">
                <a:solidFill>
                  <a:schemeClr val="tx1"/>
                </a:solidFill>
              </a:rPr>
              <a:t>Elemente eines Modells </a:t>
            </a:r>
            <a:r>
              <a:rPr lang="de-DE" sz="1600" dirty="0">
                <a:solidFill>
                  <a:schemeClr val="tx1"/>
                </a:solidFill>
              </a:rPr>
              <a:t>und dient zumeist der Vereinfachung der Navigation der Modellbenutzer durch die Modellelemente.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UML/SysML-Pakete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Ordner in Dateisystemen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22197FA5-AC36-4A05-8636-923CE1C4D9E9}"/>
              </a:ext>
            </a:extLst>
          </p:cNvPr>
          <p:cNvSpPr txBox="1">
            <a:spLocks/>
          </p:cNvSpPr>
          <p:nvPr/>
        </p:nvSpPr>
        <p:spPr>
          <a:xfrm>
            <a:off x="8960301" y="2092981"/>
            <a:ext cx="3336525" cy="476501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Eine Sammlung (Collection) fasst innerhalb eines Diagramms Elemente zusammen und bringt diese in einen logischen Zusammenhang.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UML/SysML-</a:t>
            </a:r>
            <a:r>
              <a:rPr lang="de-DE" sz="1600" dirty="0" err="1">
                <a:solidFill>
                  <a:schemeClr val="tx1"/>
                </a:solidFill>
              </a:rPr>
              <a:t>Boundaries</a:t>
            </a:r>
            <a:endParaRPr lang="de-DE" sz="1600" dirty="0">
              <a:solidFill>
                <a:schemeClr val="tx1"/>
              </a:solidFill>
            </a:endParaRP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BPMN-Collections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3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Resourcetypen</a:t>
            </a:r>
            <a:r>
              <a:rPr lang="de-DE" dirty="0"/>
              <a:t> des SpecIF-Integrationsmodells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Anforderung und Feature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4BCDC-F97F-4602-837C-B3734F6A97BB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52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A8C639B-94D6-4C15-8026-36A82D005552}"/>
              </a:ext>
            </a:extLst>
          </p:cNvPr>
          <p:cNvSpPr/>
          <p:nvPr/>
        </p:nvSpPr>
        <p:spPr>
          <a:xfrm>
            <a:off x="6399647" y="1772673"/>
            <a:ext cx="1698991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solidFill>
                  <a:srgbClr val="FF0000"/>
                </a:solidFill>
                <a:latin typeface="UnitOT-Light"/>
              </a:rPr>
              <a:t>✶ Feature</a:t>
            </a:r>
            <a:endParaRPr lang="de-DE" sz="28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13A1757-6C6A-4BE9-8AAC-15026E35EA4A}"/>
              </a:ext>
            </a:extLst>
          </p:cNvPr>
          <p:cNvSpPr/>
          <p:nvPr/>
        </p:nvSpPr>
        <p:spPr>
          <a:xfrm>
            <a:off x="609489" y="1772673"/>
            <a:ext cx="2371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solidFill>
                  <a:srgbClr val="FF0000"/>
                </a:solidFill>
                <a:latin typeface="UnitOT-Light"/>
              </a:rPr>
              <a:t>↯ Requirement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EA201184-5999-483D-A047-F1DFA7092F40}"/>
              </a:ext>
            </a:extLst>
          </p:cNvPr>
          <p:cNvSpPr txBox="1">
            <a:spLocks/>
          </p:cNvSpPr>
          <p:nvPr/>
        </p:nvSpPr>
        <p:spPr>
          <a:xfrm>
            <a:off x="609489" y="2295893"/>
            <a:ext cx="3336525" cy="437123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Eine Anforderung (</a:t>
            </a:r>
            <a:r>
              <a:rPr lang="de-DE" sz="1600" dirty="0" err="1">
                <a:solidFill>
                  <a:schemeClr val="tx1"/>
                </a:solidFill>
              </a:rPr>
              <a:t>Requirement</a:t>
            </a:r>
            <a:r>
              <a:rPr lang="de-DE" sz="1600" dirty="0">
                <a:solidFill>
                  <a:schemeClr val="tx1"/>
                </a:solidFill>
              </a:rPr>
              <a:t>) ist eine </a:t>
            </a:r>
            <a:r>
              <a:rPr lang="de-DE" sz="1600" b="1" dirty="0">
                <a:solidFill>
                  <a:schemeClr val="tx1"/>
                </a:solidFill>
              </a:rPr>
              <a:t>textuelle Beschreibung </a:t>
            </a:r>
            <a:r>
              <a:rPr lang="de-DE" sz="1600" dirty="0">
                <a:solidFill>
                  <a:schemeClr val="tx1"/>
                </a:solidFill>
              </a:rPr>
              <a:t>einer im Rahmen der Systementwicklung zu realisierenden Eigenschaft.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SysML-</a:t>
            </a:r>
            <a:r>
              <a:rPr lang="de-DE" sz="1600" dirty="0" err="1">
                <a:solidFill>
                  <a:schemeClr val="tx1"/>
                </a:solidFill>
              </a:rPr>
              <a:t>Requirements</a:t>
            </a:r>
            <a:endParaRPr lang="de-DE" sz="1600" dirty="0">
              <a:solidFill>
                <a:schemeClr val="tx1"/>
              </a:solidFill>
            </a:endParaRP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Anforderungen aus allen möglichen Anforderungsmanagement-systemen (DOORS, Polarion, Jira etc.)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B7E48BB0-CB0C-4B66-8F55-C010A6E43A64}"/>
              </a:ext>
            </a:extLst>
          </p:cNvPr>
          <p:cNvSpPr txBox="1">
            <a:spLocks/>
          </p:cNvSpPr>
          <p:nvPr/>
        </p:nvSpPr>
        <p:spPr>
          <a:xfrm>
            <a:off x="6430375" y="2295893"/>
            <a:ext cx="3336525" cy="4371237"/>
          </a:xfrm>
          <a:prstGeom prst="rect">
            <a:avLst/>
          </a:prstGeom>
        </p:spPr>
        <p:txBody>
          <a:bodyPr anchor="t"/>
          <a:lstStyle>
            <a:lvl1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b="1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FontTx/>
              <a:buNone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41" indent="-266641" algn="l" defTabSz="967527" rtl="0" eaLnBrk="1" latinLnBrk="0" hangingPunct="1">
              <a:lnSpc>
                <a:spcPct val="11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SzPct val="120000"/>
              <a:buFont typeface="Arial" panose="020B0604020202020204" pitchFamily="34" charset="0"/>
              <a:buChar char="•"/>
              <a:defRPr sz="2116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457099" indent="-190458" algn="l" defTabSz="967527" rtl="0" eaLnBrk="1" latinLnBrk="0" hangingPunct="1">
              <a:lnSpc>
                <a:spcPct val="120000"/>
              </a:lnSpc>
              <a:spcBef>
                <a:spcPts val="635"/>
              </a:spcBef>
              <a:spcAft>
                <a:spcPts val="0"/>
              </a:spcAft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685649" indent="-190458" algn="l" defTabSz="967527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CD0000"/>
              </a:buClr>
              <a:buFont typeface="Arial" panose="020B0604020202020204" pitchFamily="34" charset="0"/>
              <a:buChar char="•"/>
              <a:defRPr sz="1905" kern="1200" spc="-21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66069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462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225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988" indent="-241882" algn="l" defTabSz="9675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905"/>
              </a:spcBef>
              <a:buClr>
                <a:srgbClr val="C00000"/>
              </a:buClr>
              <a:buSzPct val="120000"/>
            </a:pPr>
            <a:r>
              <a:rPr lang="de-DE" sz="1600" dirty="0">
                <a:solidFill>
                  <a:schemeClr val="tx1"/>
                </a:solidFill>
              </a:rPr>
              <a:t>Ein Merkmal (Feature) ist eine charakteristische Eigenschaft eines Systems oder Produkts, welche das System oder Produkt von anderen ähnlichen unterscheidet.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Features aus </a:t>
            </a:r>
            <a:r>
              <a:rPr lang="de-DE" sz="1600" dirty="0" err="1">
                <a:solidFill>
                  <a:schemeClr val="tx1"/>
                </a:solidFill>
              </a:rPr>
              <a:t>Featurelisten</a:t>
            </a:r>
            <a:r>
              <a:rPr lang="de-DE" sz="1600" dirty="0">
                <a:solidFill>
                  <a:schemeClr val="tx1"/>
                </a:solidFill>
              </a:rPr>
              <a:t> im Vertrieb</a:t>
            </a:r>
          </a:p>
          <a:p>
            <a:pPr marL="285750" lvl="1" indent="-285750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Features aus </a:t>
            </a:r>
            <a:r>
              <a:rPr lang="de-DE" sz="1600" dirty="0" err="1">
                <a:solidFill>
                  <a:schemeClr val="tx1"/>
                </a:solidFill>
              </a:rPr>
              <a:t>Featurebäumen</a:t>
            </a:r>
            <a:r>
              <a:rPr lang="de-DE" sz="1600" dirty="0">
                <a:solidFill>
                  <a:schemeClr val="tx1"/>
                </a:solidFill>
              </a:rPr>
              <a:t> im Variantenmanagement</a:t>
            </a:r>
          </a:p>
        </p:txBody>
      </p:sp>
    </p:spTree>
    <p:extLst>
      <p:ext uri="{BB962C8B-B14F-4D97-AF65-F5344CB8AC3E}">
        <p14:creationId xmlns:p14="http://schemas.microsoft.com/office/powerpoint/2010/main" val="2493188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Statements des SpecIF-Integrationsmodells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Modellierung von semantischen Zusammenhängen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83CB-25D4-4A35-B287-7C9D4F7118F8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99A0B6-581C-4274-9AC2-54C60007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9" y="1479242"/>
            <a:ext cx="10153650" cy="53721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F07DECB-2BF3-4F80-883D-A844FFFADA03}"/>
              </a:ext>
            </a:extLst>
          </p:cNvPr>
          <p:cNvSpPr txBox="1"/>
          <p:nvPr/>
        </p:nvSpPr>
        <p:spPr>
          <a:xfrm>
            <a:off x="8480635" y="5987765"/>
            <a:ext cx="247195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dirty="0"/>
              <a:t>(Darstellung als Klassendiagramm)</a:t>
            </a:r>
          </a:p>
        </p:txBody>
      </p:sp>
    </p:spTree>
    <p:extLst>
      <p:ext uri="{BB962C8B-B14F-4D97-AF65-F5344CB8AC3E}">
        <p14:creationId xmlns:p14="http://schemas.microsoft.com/office/powerpoint/2010/main" val="392950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Statements des SpecIF-Integrationsmodells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Modellierung von strukturellen Zusammenhängen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B8274-1966-482C-BE0A-E84064C3C6AC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C40F481-7744-4CE5-BE70-7C484885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3" y="1417638"/>
            <a:ext cx="4575697" cy="548551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426F712-13BD-44D6-BEDA-13A4CDF01124}"/>
              </a:ext>
            </a:extLst>
          </p:cNvPr>
          <p:cNvSpPr txBox="1"/>
          <p:nvPr/>
        </p:nvSpPr>
        <p:spPr>
          <a:xfrm>
            <a:off x="6198906" y="3539232"/>
            <a:ext cx="483626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400" dirty="0">
                <a:solidFill>
                  <a:srgbClr val="0070C0"/>
                </a:solidFill>
              </a:rPr>
              <a:t>Nutzung des </a:t>
            </a:r>
            <a:r>
              <a:rPr lang="de-DE" sz="2400" b="1" dirty="0" err="1">
                <a:solidFill>
                  <a:srgbClr val="0070C0"/>
                </a:solidFill>
              </a:rPr>
              <a:t>Contains</a:t>
            </a:r>
            <a:r>
              <a:rPr lang="de-DE" sz="2400" dirty="0">
                <a:solidFill>
                  <a:srgbClr val="0070C0"/>
                </a:solidFill>
              </a:rPr>
              <a:t>-Statement</a:t>
            </a:r>
          </a:p>
        </p:txBody>
      </p:sp>
    </p:spTree>
    <p:extLst>
      <p:ext uri="{BB962C8B-B14F-4D97-AF65-F5344CB8AC3E}">
        <p14:creationId xmlns:p14="http://schemas.microsoft.com/office/powerpoint/2010/main" val="3960877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1FDBF-75FF-4E7D-BFD6-F612E529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Statements des SpecIF-Integrationsmodells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</a:rPr>
              <a:t>Modellierung von Sichtbarkeit auf Diagrammen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868D25-ADE3-468F-8F40-492A791C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3854-1231-4F4F-BEB7-694540687283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11CA0-5436-4BB7-8B69-1E109624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87E755-221C-48FD-B5C6-5D5FF831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55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26F712-13BD-44D6-BEDA-13A4CDF01124}"/>
              </a:ext>
            </a:extLst>
          </p:cNvPr>
          <p:cNvSpPr txBox="1"/>
          <p:nvPr/>
        </p:nvSpPr>
        <p:spPr>
          <a:xfrm>
            <a:off x="8943767" y="3226579"/>
            <a:ext cx="256025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400" dirty="0">
                <a:solidFill>
                  <a:srgbClr val="0070C0"/>
                </a:solidFill>
              </a:rPr>
              <a:t>Nutzung des </a:t>
            </a:r>
          </a:p>
          <a:p>
            <a:pPr algn="ctr"/>
            <a:r>
              <a:rPr lang="de-DE" sz="2400" b="1" dirty="0">
                <a:solidFill>
                  <a:srgbClr val="0070C0"/>
                </a:solidFill>
              </a:rPr>
              <a:t>Shows</a:t>
            </a:r>
            <a:r>
              <a:rPr lang="de-DE" sz="2400" dirty="0">
                <a:solidFill>
                  <a:srgbClr val="0070C0"/>
                </a:solidFill>
              </a:rPr>
              <a:t>-Statement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C762DB-25CF-472E-A068-404D44DE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9" y="1384517"/>
            <a:ext cx="7432112" cy="55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5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SpecIF-Daten bilden ein semantisches Netz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400" dirty="0"/>
              <a:t>Die SpecIF-Daten bilden einen großen Graphen bestehend aus </a:t>
            </a:r>
            <a:r>
              <a:rPr lang="de-DE" sz="2400" dirty="0" err="1"/>
              <a:t>Resourcen</a:t>
            </a:r>
            <a:r>
              <a:rPr lang="de-DE" sz="2400" dirty="0"/>
              <a:t> und Statements, die miteinander in prädikatenlogischen Beziehungen stehen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400" dirty="0"/>
              <a:t>Es entsteht das </a:t>
            </a:r>
            <a:r>
              <a:rPr lang="de-DE" sz="2400" b="1" dirty="0"/>
              <a:t>semantische Netz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400" dirty="0"/>
              <a:t>Man kann nun durch ein solches Netz navigieren und logische Schlüsse daraus herleiten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6800-FE84-48E8-AEBB-2C0926502996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5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werden Diagramme repräsentiert?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/>
              <a:t>SpecIF nutzt den bestehenden SVG (</a:t>
            </a:r>
            <a:r>
              <a:rPr lang="de-DE" sz="1600" dirty="0" err="1"/>
              <a:t>Scalable</a:t>
            </a:r>
            <a:r>
              <a:rPr lang="de-DE" sz="1600" dirty="0"/>
              <a:t> Vector Graphics) Standard zum Speichern und Austauschen von 2D Diagrammdaten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600" dirty="0"/>
              <a:t>Kann mit jedem Web-Browser dargestellt werden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600" dirty="0"/>
              <a:t>Die SVG-Daten können durch semantische Metadaten angereichert werden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600" dirty="0"/>
              <a:t>Dadurch können Diagramme verlustfrei ausgetauscht werden (basiert in Teilen auf dem OMG </a:t>
            </a:r>
            <a:r>
              <a:rPr lang="de-DE" sz="1600" dirty="0" err="1"/>
              <a:t>Diagram</a:t>
            </a:r>
            <a:r>
              <a:rPr lang="de-DE" sz="1600" dirty="0"/>
              <a:t> Exchange Standard)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</a:pPr>
            <a:endParaRPr lang="de-DE" sz="16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9FB1-73EC-4BB5-B1A2-9ABFFCE67909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57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16BD70-D028-4AE5-9A10-DD026881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34" y="4228628"/>
            <a:ext cx="86582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Modelldatenaustausch und -</a:t>
            </a:r>
            <a:r>
              <a:rPr lang="de-DE" dirty="0" err="1"/>
              <a:t>datenintegration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SpecIF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2"/>
                </a:solidFill>
              </a:rPr>
              <a:t>Für den Austausch von Modelldaten mit SpecIF werden immer die gleichen Prinzipien angewandt: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800" dirty="0"/>
              <a:t>Transformation der nativen Modelldaten in das SpecIF-Integrationsmodell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800" dirty="0"/>
              <a:t>Transformation aller Diagramme nach SVG mit SpecIF Metadaten 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Es entsteht das semantische Netz des Modells – auch gefüttert aus mehreren Quellen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4"/>
                </a:solidFill>
              </a:rPr>
              <a:t>Diese Daten lassen sich jederzeit semantisch korrekt interpretieren und in die nativen Werkzeugformate zurück verwandeln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4770-32AE-46EB-A8F3-99F776F52ED6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bei Abbildung auf die fundamentalen Modellelemente eine Rückintegration gelingen?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609769" y="1751381"/>
            <a:ext cx="10209834" cy="4893038"/>
          </a:xfrm>
        </p:spPr>
        <p:txBody>
          <a:bodyPr anchor="t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800" dirty="0"/>
              <a:t>Alle nativen Modelldaten werden in das SpecIF-Integrationsmodell gewandelt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600" dirty="0"/>
              <a:t>Hier werden nur wenige Elementtypen verwendet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1800" dirty="0"/>
              <a:t>Um eine Rückintegration zu ermöglichen, werden notwendige native Informationen mit übergeben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1600" dirty="0"/>
              <a:t>Properties </a:t>
            </a:r>
            <a:r>
              <a:rPr lang="de-DE" sz="1600" i="1" dirty="0"/>
              <a:t>Type</a:t>
            </a:r>
            <a:r>
              <a:rPr lang="de-DE" sz="1600" dirty="0"/>
              <a:t> und </a:t>
            </a:r>
            <a:r>
              <a:rPr lang="de-DE" sz="1600" i="1" dirty="0"/>
              <a:t>Stereotype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1800" dirty="0"/>
              <a:t>Beispiel – der SysML Block: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5FA85-7306-40B8-B466-40FE9C46100E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59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5F2408-859B-48D1-AD8C-C3E897F26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29" y="4683190"/>
            <a:ext cx="1495238" cy="12285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B41ABD7-6ECD-4658-843D-E1EB38A8DF6A}"/>
              </a:ext>
            </a:extLst>
          </p:cNvPr>
          <p:cNvSpPr txBox="1"/>
          <p:nvPr/>
        </p:nvSpPr>
        <p:spPr>
          <a:xfrm>
            <a:off x="2099496" y="6099934"/>
            <a:ext cx="482504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b="1" dirty="0"/>
              <a:t>SysML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482A543-29D8-48B0-91B2-1FDCCA8599D8}"/>
              </a:ext>
            </a:extLst>
          </p:cNvPr>
          <p:cNvGrpSpPr/>
          <p:nvPr/>
        </p:nvGrpSpPr>
        <p:grpSpPr>
          <a:xfrm>
            <a:off x="5465519" y="4322279"/>
            <a:ext cx="3240349" cy="1589482"/>
            <a:chOff x="7111014" y="4317024"/>
            <a:chExt cx="3240349" cy="1589482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77428AB-A694-41C4-B1DF-CD611B298926}"/>
                </a:ext>
              </a:extLst>
            </p:cNvPr>
            <p:cNvSpPr/>
            <p:nvPr/>
          </p:nvSpPr>
          <p:spPr>
            <a:xfrm>
              <a:off x="7395098" y="4677934"/>
              <a:ext cx="2672179" cy="12285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de-DE" sz="1200" dirty="0">
                <a:solidFill>
                  <a:schemeClr val="tx1"/>
                </a:solidFill>
              </a:endParaRPr>
            </a:p>
            <a:p>
              <a:r>
                <a:rPr lang="de-DE" sz="1200" dirty="0">
                  <a:solidFill>
                    <a:schemeClr val="tx1"/>
                  </a:solidFill>
                </a:rPr>
                <a:t>Title = „Electric Vehicle“</a:t>
              </a:r>
            </a:p>
            <a:p>
              <a:r>
                <a:rPr lang="de-DE" sz="1200" b="1" dirty="0">
                  <a:solidFill>
                    <a:schemeClr val="tx1"/>
                  </a:solidFill>
                </a:rPr>
                <a:t>Type</a:t>
              </a:r>
              <a:r>
                <a:rPr lang="de-DE" sz="1200" dirty="0">
                  <a:solidFill>
                    <a:schemeClr val="tx1"/>
                  </a:solidFill>
                </a:rPr>
                <a:t> = „OMG:UML:2.5.1:Class“</a:t>
              </a:r>
            </a:p>
            <a:p>
              <a:r>
                <a:rPr lang="de-DE" sz="1200" b="1" dirty="0">
                  <a:solidFill>
                    <a:schemeClr val="tx1"/>
                  </a:solidFill>
                </a:rPr>
                <a:t>Stereotype</a:t>
              </a:r>
              <a:r>
                <a:rPr lang="de-DE" sz="1200" dirty="0">
                  <a:solidFill>
                    <a:schemeClr val="tx1"/>
                  </a:solidFill>
                </a:rPr>
                <a:t> = „block“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EB6E8514-A840-41D8-BE5F-5D78662C9704}"/>
                </a:ext>
              </a:extLst>
            </p:cNvPr>
            <p:cNvSpPr/>
            <p:nvPr/>
          </p:nvSpPr>
          <p:spPr>
            <a:xfrm>
              <a:off x="7111014" y="4317024"/>
              <a:ext cx="3240349" cy="790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accent1"/>
                  </a:solidFill>
                  <a:latin typeface="UnitOT-Light"/>
                </a:rPr>
                <a:t>● </a:t>
              </a:r>
              <a:r>
                <a:rPr lang="de-DE" sz="2400" b="1" dirty="0">
                  <a:solidFill>
                    <a:schemeClr val="accent1"/>
                  </a:solidFill>
                  <a:latin typeface="UnitOT-Light"/>
                </a:rPr>
                <a:t>State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8B3FB882-3369-416B-B745-592C08F83C88}"/>
              </a:ext>
            </a:extLst>
          </p:cNvPr>
          <p:cNvSpPr txBox="1"/>
          <p:nvPr/>
        </p:nvSpPr>
        <p:spPr>
          <a:xfrm>
            <a:off x="8216952" y="6099934"/>
            <a:ext cx="488916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1200" b="1" dirty="0"/>
              <a:t>SpecIF</a:t>
            </a:r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B9ED62B5-9A3C-4F68-AC55-7AE09B30B1EC}"/>
              </a:ext>
            </a:extLst>
          </p:cNvPr>
          <p:cNvSpPr/>
          <p:nvPr/>
        </p:nvSpPr>
        <p:spPr>
          <a:xfrm>
            <a:off x="3470638" y="4993416"/>
            <a:ext cx="1896693" cy="639192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0FC57C-D0AA-4EFC-9EFD-7F948FFCA78E}"/>
              </a:ext>
            </a:extLst>
          </p:cNvPr>
          <p:cNvSpPr txBox="1"/>
          <p:nvPr/>
        </p:nvSpPr>
        <p:spPr>
          <a:xfrm>
            <a:off x="8800625" y="4835810"/>
            <a:ext cx="43922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6000" b="1" dirty="0"/>
              <a:t>+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114F42E-C93C-48B6-BAA3-129932ED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77" y="4660010"/>
            <a:ext cx="1251751" cy="12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2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4" grpId="0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Grundlegende Annahmen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609769" y="1751639"/>
            <a:ext cx="10591279" cy="4953735"/>
          </a:xfrm>
        </p:spPr>
        <p:txBody>
          <a:bodyPr anchor="ctr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116" dirty="0"/>
              <a:t>Es wird immer spezielle Werkzeuge für bestimmte Aufgaben geben, </a:t>
            </a:r>
            <a:br>
              <a:rPr lang="de-DE" sz="2116" dirty="0"/>
            </a:br>
            <a:r>
              <a:rPr lang="de-DE" sz="2116" dirty="0"/>
              <a:t>weil die eierlegende Wollmilchsau ein Fabelwesen ist.</a:t>
            </a:r>
          </a:p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116" dirty="0"/>
              <a:t>Dennoch gibt es ein Interesse</a:t>
            </a:r>
          </a:p>
          <a:p>
            <a:pPr marL="629464" lvl="2" indent="-362822">
              <a:lnSpc>
                <a:spcPct val="120000"/>
              </a:lnSpc>
              <a:buClr>
                <a:srgbClr val="C00000"/>
              </a:buClr>
            </a:pPr>
            <a:r>
              <a:rPr lang="de-DE" sz="2116" dirty="0"/>
              <a:t>Teilergebnisse verschiedener Teams zusammen zu führen</a:t>
            </a:r>
          </a:p>
          <a:p>
            <a:pPr marL="629464" lvl="2" indent="-362822">
              <a:lnSpc>
                <a:spcPct val="120000"/>
              </a:lnSpc>
              <a:buClr>
                <a:srgbClr val="C00000"/>
              </a:buClr>
            </a:pPr>
            <a:r>
              <a:rPr lang="de-DE" sz="2116" dirty="0">
                <a:solidFill>
                  <a:srgbClr val="C00000"/>
                </a:solidFill>
              </a:rPr>
              <a:t>übergreifend zu navigieren, zu suchen und zu prüfen</a:t>
            </a:r>
          </a:p>
          <a:p>
            <a:pPr marL="629464" lvl="2" indent="-362822">
              <a:lnSpc>
                <a:spcPct val="120000"/>
              </a:lnSpc>
              <a:buClr>
                <a:srgbClr val="C00000"/>
              </a:buClr>
            </a:pPr>
            <a:r>
              <a:rPr lang="de-DE" sz="2116" dirty="0"/>
              <a:t>Modellinformationen zwischen Organisationen und Werkzeugen auszutauschen</a:t>
            </a:r>
          </a:p>
          <a:p>
            <a:pPr marL="450045" lvl="1" indent="0">
              <a:spcBef>
                <a:spcPts val="5079"/>
              </a:spcBef>
              <a:buNone/>
            </a:pPr>
            <a:r>
              <a:rPr lang="de-DE" sz="2116" dirty="0">
                <a:solidFill>
                  <a:srgbClr val="CD0000"/>
                </a:solidFill>
                <a:sym typeface="Wingdings" panose="05000000000000000000" pitchFamily="2" charset="2"/>
              </a:rPr>
              <a:t> </a:t>
            </a:r>
            <a:r>
              <a:rPr lang="de-DE" sz="2116" dirty="0">
                <a:solidFill>
                  <a:srgbClr val="CD0000"/>
                </a:solidFill>
              </a:rPr>
              <a:t>Hier setzt SpecIF an …</a:t>
            </a:r>
          </a:p>
          <a:p>
            <a:pPr marL="362822" lvl="1" indent="-362822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C109-5777-47F1-8250-6694C1549917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6</a:t>
            </a:fld>
            <a:endParaRPr lang="de-DE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3D42E7-E162-42F2-BCA4-07D9EC4E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641" y="1547879"/>
            <a:ext cx="1526407" cy="19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/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F7D63-A94F-40ED-88A8-BEBF2209C78C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E775-7904-420B-9AA0-0E16E994B3E4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60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0529939-7E8D-47D2-9939-F5349D5D35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7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7">
            <a:extLst>
              <a:ext uri="{FF2B5EF4-FFF2-40B4-BE49-F238E27FC236}">
                <a16:creationId xmlns:a16="http://schemas.microsoft.com/office/drawing/2014/main" id="{27C2B3EB-75B3-4AF7-9278-1BA93B2D2A3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38" r="21238"/>
          <a:stretch/>
        </p:blipFill>
        <p:spPr bwMode="gray">
          <a:xfrm>
            <a:off x="6283325" y="0"/>
            <a:ext cx="5908675" cy="685800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C20AEE4-43E0-4A44-9594-907A7C67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Praktische Anwendung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C3CC09-BF6A-4CC0-A990-525A9AE2A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17031-E183-4EE0-B832-BEA7973CC3DB}" type="datetime1">
              <a:rPr lang="de-DE" noProof="0" smtClean="0"/>
              <a:t>15.11.2022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D4A53C-75D1-4B6E-92A8-4307DBD9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SpecIF Tutorial TdSE 2022 | Dr. Oliver Alt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E327A-A788-4B86-AB08-115E342B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de-DE" smtClean="0"/>
              <a:pPr/>
              <a:t>61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1B2340-2E62-4148-A933-8E3666E3DC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567949-F779-4D28-AA12-0D85A86A00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B0583C9-D541-4BAD-94FF-CF0FEFC538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351EE61-C3E7-4991-8CA4-5858B20BD4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1EEA1D0-B456-457E-A1EB-486942BE256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84105" y="0"/>
            <a:ext cx="5907895" cy="6858000"/>
          </a:xfrm>
          <a:gradFill>
            <a:gsLst>
              <a:gs pos="22000">
                <a:schemeClr val="tx2">
                  <a:alpha val="61000"/>
                </a:schemeClr>
              </a:gs>
              <a:gs pos="100000">
                <a:schemeClr val="tx2">
                  <a:alpha val="15000"/>
                </a:schemeClr>
              </a:gs>
            </a:gsLst>
          </a:gra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44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A50AFB-C813-4CD7-B807-CEFCA92E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E79B0F-E368-404D-8E81-49173ECA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5534-1487-479F-A5D1-5DA9F3E8B025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5F25E8-07F6-48C6-8503-EBD517C3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AD368C-7706-4F00-8264-147B1D41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62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6B4B0C-8D73-4E7B-9C42-DAD0820980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800" dirty="0"/>
              <a:t>Wir glauben, dass mit SpecIF ein übergreifender Datenaustausch und Datenintegration gelingen kann</a:t>
            </a:r>
          </a:p>
          <a:p>
            <a:pPr lvl="1"/>
            <a:r>
              <a:rPr lang="de-DE" sz="1600" dirty="0"/>
              <a:t>Einfachheit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Verwendung bestehender Technologien und Standards wo immer möglich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Open Source Ansatz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Semantische Integration</a:t>
            </a:r>
          </a:p>
          <a:p>
            <a:pPr lvl="1"/>
            <a:endParaRPr lang="de-DE" sz="1600" dirty="0"/>
          </a:p>
          <a:p>
            <a:pPr lvl="1"/>
            <a:r>
              <a:rPr lang="de-DE" sz="1600" dirty="0"/>
              <a:t>Referenzimplementierungen</a:t>
            </a:r>
          </a:p>
          <a:p>
            <a:pPr lvl="2"/>
            <a:r>
              <a:rPr lang="de-DE" sz="1400" dirty="0"/>
              <a:t>Specif.de</a:t>
            </a:r>
          </a:p>
          <a:p>
            <a:pPr lvl="2"/>
            <a:r>
              <a:rPr lang="de-DE" sz="1400" dirty="0" err="1"/>
              <a:t>Github</a:t>
            </a:r>
            <a:r>
              <a:rPr lang="de-DE" sz="1400" dirty="0"/>
              <a:t> GfSE und </a:t>
            </a:r>
            <a:r>
              <a:rPr lang="de-DE" sz="1400" dirty="0" err="1"/>
              <a:t>oalt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5221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Werden</a:t>
            </a:r>
            <a:r>
              <a:rPr lang="en-US" dirty="0"/>
              <a:t> Sie Teil der SpecIF-Open Source </a:t>
            </a:r>
            <a:br>
              <a:rPr lang="en-US" dirty="0"/>
            </a:br>
            <a:r>
              <a:rPr lang="en-US" dirty="0"/>
              <a:t>Initiative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Mitarbeit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Finanzierung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2022-04-27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Modellintegration und Modellaustausch mit SpecIF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63</a:t>
            </a:fld>
            <a:endParaRPr lang="de-DE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AD8770D7-3D26-4C23-9F3A-A58ACF2E60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70" y="1751639"/>
            <a:ext cx="7935351" cy="4953735"/>
          </a:xfrm>
        </p:spPr>
        <p:txBody>
          <a:bodyPr/>
          <a:lstStyle/>
          <a:p>
            <a:pPr lvl="1"/>
            <a:r>
              <a:rPr lang="de-DE" sz="2400" dirty="0" err="1">
                <a:solidFill>
                  <a:srgbClr val="5CB400"/>
                </a:solidFill>
              </a:rPr>
              <a:t>Program</a:t>
            </a:r>
            <a:r>
              <a:rPr lang="de-DE" sz="2400" dirty="0">
                <a:solidFill>
                  <a:srgbClr val="5CB400"/>
                </a:solidFill>
              </a:rPr>
              <a:t> Management</a:t>
            </a:r>
          </a:p>
          <a:p>
            <a:pPr lvl="3"/>
            <a:r>
              <a:rPr lang="de-DE" sz="1800" dirty="0"/>
              <a:t>Definieren Sie Features mit und bestimmen Sie deren Priorität</a:t>
            </a:r>
          </a:p>
          <a:p>
            <a:pPr lvl="3"/>
            <a:r>
              <a:rPr lang="de-DE" sz="1800" dirty="0"/>
              <a:t>Werden Sie Teil des SpecIF Technologieboard oder „</a:t>
            </a:r>
            <a:r>
              <a:rPr lang="de-DE" sz="1800" dirty="0" err="1"/>
              <a:t>Product</a:t>
            </a:r>
            <a:r>
              <a:rPr lang="de-DE" sz="1800" dirty="0"/>
              <a:t> </a:t>
            </a:r>
            <a:r>
              <a:rPr lang="de-DE" sz="1800" dirty="0" err="1"/>
              <a:t>Owner</a:t>
            </a:r>
            <a:r>
              <a:rPr lang="de-DE" sz="1800" dirty="0"/>
              <a:t>“</a:t>
            </a:r>
          </a:p>
          <a:p>
            <a:pPr lvl="3"/>
            <a:r>
              <a:rPr lang="de-DE" sz="1800" dirty="0"/>
              <a:t>Mitglieder: Tragen durch „man-power“ oder Finanzierung bei</a:t>
            </a:r>
          </a:p>
          <a:p>
            <a:pPr lvl="1"/>
            <a:r>
              <a:rPr lang="de-DE" sz="2400" dirty="0">
                <a:solidFill>
                  <a:schemeClr val="accent1"/>
                </a:solidFill>
              </a:rPr>
              <a:t>Agile Development Teams</a:t>
            </a:r>
          </a:p>
          <a:p>
            <a:pPr lvl="3"/>
            <a:r>
              <a:rPr lang="de-DE" sz="1800" dirty="0"/>
              <a:t>Bis zu 7 Teammitglieder pro Team für Entwicklung und Test </a:t>
            </a:r>
          </a:p>
          <a:p>
            <a:pPr lvl="1"/>
            <a:r>
              <a:rPr lang="de-DE" sz="2400" dirty="0">
                <a:solidFill>
                  <a:schemeClr val="accent1"/>
                </a:solidFill>
              </a:rPr>
              <a:t>Repository</a:t>
            </a:r>
          </a:p>
          <a:p>
            <a:pPr lvl="3"/>
            <a:r>
              <a:rPr lang="de-DE" sz="1800" dirty="0"/>
              <a:t>GitHub open-source Software mit Apache oder MIT Lizenz</a:t>
            </a:r>
          </a:p>
          <a:p>
            <a:pPr lvl="1"/>
            <a:r>
              <a:rPr lang="de-DE" sz="2400" dirty="0">
                <a:solidFill>
                  <a:srgbClr val="5CB400"/>
                </a:solidFill>
              </a:rPr>
              <a:t>Resultat</a:t>
            </a:r>
          </a:p>
          <a:p>
            <a:pPr lvl="3"/>
            <a:r>
              <a:rPr lang="de-DE" sz="1800" dirty="0"/>
              <a:t>Community Edition = Modulare Referenzimplementierung</a:t>
            </a:r>
          </a:p>
          <a:p>
            <a:pPr lvl="3"/>
            <a:r>
              <a:rPr lang="de-DE" sz="1800" dirty="0"/>
              <a:t>… als Basis kommerzieller Softwareprodukte</a:t>
            </a:r>
          </a:p>
        </p:txBody>
      </p:sp>
      <p:sp>
        <p:nvSpPr>
          <p:cNvPr id="8" name="Würfel 7"/>
          <p:cNvSpPr/>
          <p:nvPr/>
        </p:nvSpPr>
        <p:spPr>
          <a:xfrm>
            <a:off x="9530646" y="5600360"/>
            <a:ext cx="1857029" cy="990532"/>
          </a:xfrm>
          <a:prstGeom prst="cube">
            <a:avLst/>
          </a:prstGeom>
          <a:solidFill>
            <a:srgbClr val="5C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SpecIF</a:t>
            </a:r>
            <a:br>
              <a:rPr lang="de-DE" sz="1600" dirty="0"/>
            </a:br>
            <a:r>
              <a:rPr lang="de-DE" sz="1100" dirty="0"/>
              <a:t>Modular </a:t>
            </a:r>
            <a:r>
              <a:rPr lang="de-DE" sz="1100" dirty="0">
                <a:latin typeface="+mj-lt"/>
              </a:rPr>
              <a:t>Reference Implementation</a:t>
            </a:r>
          </a:p>
        </p:txBody>
      </p:sp>
      <p:sp>
        <p:nvSpPr>
          <p:cNvPr id="9" name="Zylinder 8">
            <a:hlinkClick r:id="rId3"/>
          </p:cNvPr>
          <p:cNvSpPr/>
          <p:nvPr/>
        </p:nvSpPr>
        <p:spPr>
          <a:xfrm>
            <a:off x="9281670" y="4519468"/>
            <a:ext cx="2209648" cy="91433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93" dirty="0"/>
              <a:t>GitHub</a:t>
            </a:r>
            <a:br>
              <a:rPr lang="de-DE" sz="1905" dirty="0"/>
            </a:br>
            <a:r>
              <a:rPr lang="de-DE" sz="1376" dirty="0">
                <a:latin typeface="+mj-lt"/>
              </a:rPr>
              <a:t>Open Source Repository</a:t>
            </a:r>
          </a:p>
        </p:txBody>
      </p:sp>
      <p:cxnSp>
        <p:nvCxnSpPr>
          <p:cNvPr id="11" name="Gerade Verbindung mit Pfeil 10"/>
          <p:cNvCxnSpPr>
            <a:cxnSpLocks/>
            <a:stCxn id="9" idx="3"/>
          </p:cNvCxnSpPr>
          <p:nvPr/>
        </p:nvCxnSpPr>
        <p:spPr>
          <a:xfrm>
            <a:off x="10386494" y="5433805"/>
            <a:ext cx="0" cy="3371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/>
          <p:cNvGrpSpPr/>
          <p:nvPr/>
        </p:nvGrpSpPr>
        <p:grpSpPr>
          <a:xfrm>
            <a:off x="9247750" y="1635148"/>
            <a:ext cx="2270750" cy="1093034"/>
            <a:chOff x="8144434" y="1234333"/>
            <a:chExt cx="2145977" cy="1032974"/>
          </a:xfrm>
        </p:grpSpPr>
        <p:pic>
          <p:nvPicPr>
            <p:cNvPr id="14" name="Bild 77" descr="Gruppe.png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21786" y="1676037"/>
              <a:ext cx="591270" cy="59127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8144434" y="1234333"/>
              <a:ext cx="2145977" cy="4924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de-DE" sz="1693" dirty="0" err="1">
                  <a:solidFill>
                    <a:srgbClr val="5CB400"/>
                  </a:solidFill>
                </a:rPr>
                <a:t>SpecIF</a:t>
              </a:r>
              <a:br>
                <a:rPr lang="de-DE" sz="1693" dirty="0">
                  <a:solidFill>
                    <a:srgbClr val="5CB400"/>
                  </a:solidFill>
                </a:rPr>
              </a:br>
              <a:r>
                <a:rPr lang="de-DE" sz="1693" dirty="0" err="1">
                  <a:solidFill>
                    <a:srgbClr val="5CB400"/>
                  </a:solidFill>
                </a:rPr>
                <a:t>Program</a:t>
              </a:r>
              <a:r>
                <a:rPr lang="de-DE" sz="1693" dirty="0">
                  <a:solidFill>
                    <a:srgbClr val="5CB400"/>
                  </a:solidFill>
                </a:rPr>
                <a:t> Management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8976891" y="2919378"/>
            <a:ext cx="2743011" cy="1295311"/>
            <a:chOff x="7705253" y="2520007"/>
            <a:chExt cx="2592288" cy="1224136"/>
          </a:xfrm>
        </p:grpSpPr>
        <p:sp>
          <p:nvSpPr>
            <p:cNvPr id="20" name="Rechteck 19"/>
            <p:cNvSpPr/>
            <p:nvPr/>
          </p:nvSpPr>
          <p:spPr>
            <a:xfrm>
              <a:off x="8929389" y="2880047"/>
              <a:ext cx="1368152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81" dirty="0">
                  <a:solidFill>
                    <a:srgbClr val="004F92"/>
                  </a:solidFill>
                </a:rPr>
                <a:t>Agile Development Team</a:t>
              </a:r>
            </a:p>
          </p:txBody>
        </p:sp>
        <p:sp>
          <p:nvSpPr>
            <p:cNvPr id="19" name="Rechteck 18"/>
            <p:cNvSpPr/>
            <p:nvPr/>
          </p:nvSpPr>
          <p:spPr>
            <a:xfrm>
              <a:off x="8521343" y="2760033"/>
              <a:ext cx="1368152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81" dirty="0">
                  <a:solidFill>
                    <a:srgbClr val="004F92"/>
                  </a:solidFill>
                </a:rPr>
                <a:t>Agile Development Team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8113298" y="2640020"/>
              <a:ext cx="1368152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81" dirty="0">
                  <a:solidFill>
                    <a:srgbClr val="004F92"/>
                  </a:solidFill>
                </a:rPr>
                <a:t>Agile Development Team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7705253" y="2520007"/>
              <a:ext cx="1368152" cy="8640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81" dirty="0">
                  <a:solidFill>
                    <a:srgbClr val="004F92"/>
                  </a:solidFill>
                </a:rPr>
                <a:t>Agile Development Team</a:t>
              </a:r>
            </a:p>
          </p:txBody>
        </p:sp>
      </p:grpSp>
      <p:cxnSp>
        <p:nvCxnSpPr>
          <p:cNvPr id="22" name="Gerade Verbindung mit Pfeil 21"/>
          <p:cNvCxnSpPr>
            <a:stCxn id="17" idx="2"/>
            <a:endCxn id="9" idx="0"/>
          </p:cNvCxnSpPr>
          <p:nvPr/>
        </p:nvCxnSpPr>
        <p:spPr>
          <a:xfrm>
            <a:off x="9700741" y="3833715"/>
            <a:ext cx="685753" cy="91433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8" idx="2"/>
            <a:endCxn id="9" idx="0"/>
          </p:cNvCxnSpPr>
          <p:nvPr/>
        </p:nvCxnSpPr>
        <p:spPr>
          <a:xfrm>
            <a:off x="10132511" y="3960707"/>
            <a:ext cx="253983" cy="78734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19" idx="2"/>
            <a:endCxn id="9" idx="0"/>
          </p:cNvCxnSpPr>
          <p:nvPr/>
        </p:nvCxnSpPr>
        <p:spPr>
          <a:xfrm flipH="1">
            <a:off x="10386494" y="4087697"/>
            <a:ext cx="177787" cy="66035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20" idx="2"/>
            <a:endCxn id="9" idx="0"/>
          </p:cNvCxnSpPr>
          <p:nvPr/>
        </p:nvCxnSpPr>
        <p:spPr>
          <a:xfrm flipH="1">
            <a:off x="10386494" y="4214689"/>
            <a:ext cx="609558" cy="5333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5CF88-0D1E-4476-8B2A-8E7F6692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</a:t>
            </a:r>
            <a:r>
              <a:rPr lang="de-DE" err="1"/>
              <a:t>SpecIF</a:t>
            </a:r>
            <a:r>
              <a:rPr lang="de-DE"/>
              <a:t>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2786F0-8556-4288-8CF4-80E0056AD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28D92-0C45-4C3C-9EF0-26663F1F55D0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F123AB-F988-4EC4-99BB-1191C6EA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D5830A-35CA-43E4-B6EC-3430661A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7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4F8A11-989B-4456-BBA8-BE6590248D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770" y="1676521"/>
            <a:ext cx="10209834" cy="5028853"/>
          </a:xfrm>
        </p:spPr>
        <p:txBody>
          <a:bodyPr anchor="ctr"/>
          <a:lstStyle/>
          <a:p>
            <a:pPr marL="0" lvl="1" indent="0">
              <a:spcBef>
                <a:spcPts val="1905"/>
              </a:spcBef>
              <a:buClr>
                <a:srgbClr val="C00000"/>
              </a:buClr>
              <a:buSzPct val="120000"/>
              <a:buNone/>
            </a:pPr>
            <a:r>
              <a:rPr lang="de-DE" sz="1800" dirty="0"/>
              <a:t>Eine Initiative und Technologie definiert durch Mitglieder der Arbeitsgruppe PLM4MBSE der Gesellschaft für Systems Engineering (GfSE)</a:t>
            </a:r>
          </a:p>
          <a:p>
            <a:pPr marL="362822" indent="-362822">
              <a:spcBef>
                <a:spcPts val="1905"/>
              </a:spcBef>
              <a:buFont typeface="Arial" panose="020B0604020202020204" pitchFamily="34" charset="0"/>
              <a:buChar char="•"/>
            </a:pPr>
            <a:r>
              <a:rPr lang="de-DE" sz="1800" b="0" dirty="0"/>
              <a:t>SpecIF ist ein </a:t>
            </a:r>
            <a:r>
              <a:rPr lang="de-DE" sz="1800" dirty="0"/>
              <a:t>Vokabular</a:t>
            </a:r>
            <a:r>
              <a:rPr lang="de-DE" sz="1800" b="0" dirty="0"/>
              <a:t> für standardisierte Begriffe im MBSE und PLM</a:t>
            </a:r>
            <a:br>
              <a:rPr lang="de-DE" sz="1800" b="0" dirty="0"/>
            </a:br>
            <a:r>
              <a:rPr lang="de-DE" sz="1800" b="0" dirty="0"/>
              <a:t>sowie eine Aussagenlogik „Subjekt Prädikat Objekt“		</a:t>
            </a:r>
          </a:p>
          <a:p>
            <a:pPr marL="362822" indent="-362822">
              <a:spcBef>
                <a:spcPts val="1905"/>
              </a:spcBef>
              <a:buFont typeface="Arial" panose="020B0604020202020204" pitchFamily="34" charset="0"/>
              <a:buChar char="•"/>
            </a:pPr>
            <a:r>
              <a:rPr lang="de-DE" sz="1800" b="0" dirty="0"/>
              <a:t>eine Weiterentwicklung des </a:t>
            </a:r>
            <a:r>
              <a:rPr lang="de-DE" sz="1800" b="0" dirty="0" err="1"/>
              <a:t>Requirement</a:t>
            </a:r>
            <a:r>
              <a:rPr lang="de-DE" sz="1800" b="0" dirty="0"/>
              <a:t> Interchange</a:t>
            </a:r>
            <a:br>
              <a:rPr lang="de-DE" sz="1800" b="0" dirty="0"/>
            </a:br>
            <a:r>
              <a:rPr lang="de-DE" sz="1800" b="0" dirty="0"/>
              <a:t>Format (ReqIF), also ein </a:t>
            </a:r>
            <a:r>
              <a:rPr lang="de-DE" sz="1800" dirty="0"/>
              <a:t>Datenformat</a:t>
            </a:r>
            <a:r>
              <a:rPr lang="de-DE" sz="1800" b="0" dirty="0"/>
              <a:t>	</a:t>
            </a:r>
          </a:p>
          <a:p>
            <a:pPr marL="362822" indent="-362822">
              <a:spcBef>
                <a:spcPts val="1905"/>
              </a:spcBef>
              <a:buFont typeface="Arial" panose="020B0604020202020204" pitchFamily="34" charset="0"/>
              <a:buChar char="•"/>
            </a:pPr>
            <a:r>
              <a:rPr lang="de-DE" sz="1800" b="0" dirty="0"/>
              <a:t>ein standardisiertes </a:t>
            </a:r>
            <a:r>
              <a:rPr lang="de-DE" sz="1800" dirty="0"/>
              <a:t>Web-API</a:t>
            </a:r>
            <a:r>
              <a:rPr lang="de-DE" sz="1800" b="0" dirty="0"/>
              <a:t>					</a:t>
            </a:r>
          </a:p>
          <a:p>
            <a:pPr marL="362822" indent="-362822">
              <a:spcBef>
                <a:spcPts val="1905"/>
              </a:spcBef>
              <a:buFont typeface="Arial" panose="020B0604020202020204" pitchFamily="34" charset="0"/>
              <a:buChar char="•"/>
            </a:pPr>
            <a:r>
              <a:rPr lang="de-DE" sz="1800" b="0" dirty="0"/>
              <a:t>eine </a:t>
            </a:r>
            <a:r>
              <a:rPr lang="de-DE" sz="1800" dirty="0"/>
              <a:t>semantische Integrationsebene</a:t>
            </a:r>
          </a:p>
          <a:p>
            <a:pPr marL="362822" indent="-362822">
              <a:buFont typeface="Arial" panose="020B0604020202020204" pitchFamily="34" charset="0"/>
              <a:buChar char="•"/>
            </a:pPr>
            <a:endParaRPr lang="de-DE" sz="1800" b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2240CF-A073-4F76-8B87-C27BD7EC6D88}"/>
              </a:ext>
            </a:extLst>
          </p:cNvPr>
          <p:cNvSpPr txBox="1"/>
          <p:nvPr/>
        </p:nvSpPr>
        <p:spPr>
          <a:xfrm>
            <a:off x="8371192" y="3179558"/>
            <a:ext cx="1878656" cy="32560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116" i="1" spc="-21">
                <a:solidFill>
                  <a:srgbClr val="CD0000"/>
                </a:solidFill>
              </a:rPr>
              <a:t>… ABER AUCH</a:t>
            </a:r>
            <a:endParaRPr lang="de-DE" sz="1270" b="1" i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2D0EF8-0397-42FB-AB04-2DFDF246047D}"/>
              </a:ext>
            </a:extLst>
          </p:cNvPr>
          <p:cNvSpPr txBox="1"/>
          <p:nvPr/>
        </p:nvSpPr>
        <p:spPr>
          <a:xfrm>
            <a:off x="8396306" y="4170089"/>
            <a:ext cx="1878656" cy="32560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116" i="1" spc="-21">
                <a:solidFill>
                  <a:srgbClr val="CD0000"/>
                </a:solidFill>
              </a:rPr>
              <a:t>… ABER AUCH</a:t>
            </a:r>
            <a:endParaRPr lang="de-DE" sz="1270" b="1" i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ED992B-FE34-4FAB-9F25-2C3AC53B20AB}"/>
              </a:ext>
            </a:extLst>
          </p:cNvPr>
          <p:cNvSpPr txBox="1"/>
          <p:nvPr/>
        </p:nvSpPr>
        <p:spPr>
          <a:xfrm>
            <a:off x="8371190" y="4800540"/>
            <a:ext cx="1878656" cy="32560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de-DE" sz="2116" i="1" spc="-21">
                <a:solidFill>
                  <a:srgbClr val="CD0000"/>
                </a:solidFill>
              </a:rPr>
              <a:t>… ABER AUCH</a:t>
            </a:r>
            <a:endParaRPr lang="de-DE" sz="1270" b="1" i="1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317ABF-18C6-4E22-9694-CF37A8E3B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53" y="950499"/>
            <a:ext cx="380100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SpecIF 1.1 ist seit einem Jahr freigegeben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SpecIF Tutorial TdSE 2022 | Dr. Oliver 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609769" y="1751381"/>
            <a:ext cx="8469837" cy="4954494"/>
          </a:xfrm>
        </p:spPr>
        <p:txBody>
          <a:bodyPr anchor="ctr"/>
          <a:lstStyle/>
          <a:p>
            <a:pPr marL="362822" lvl="1" indent="-362822">
              <a:spcBef>
                <a:spcPts val="1905"/>
              </a:spcBef>
              <a:buClr>
                <a:srgbClr val="C00000"/>
              </a:buClr>
              <a:buSzPct val="120000"/>
              <a:buFont typeface="Arial" panose="020B0604020202020204" pitchFamily="34" charset="0"/>
              <a:buChar char="•"/>
            </a:pPr>
            <a:r>
              <a:rPr lang="de-DE" sz="2400" dirty="0"/>
              <a:t>Die erste Freigabe der SpecIF erfolgte am 10.11.2021 mit Version 1.1 zum </a:t>
            </a:r>
            <a:r>
              <a:rPr lang="de-DE" sz="2400" dirty="0" err="1"/>
              <a:t>TdSE</a:t>
            </a:r>
            <a:r>
              <a:rPr lang="de-DE" sz="2400" dirty="0"/>
              <a:t> 2021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2000" dirty="0">
                <a:solidFill>
                  <a:schemeClr val="accent2"/>
                </a:solidFill>
              </a:rPr>
              <a:t>https://specif.de</a:t>
            </a:r>
          </a:p>
          <a:p>
            <a:pPr marL="629463" lvl="2" indent="-362822">
              <a:spcBef>
                <a:spcPts val="1905"/>
              </a:spcBef>
              <a:buClr>
                <a:srgbClr val="C00000"/>
              </a:buClr>
            </a:pPr>
            <a:r>
              <a:rPr lang="de-DE" sz="2000" dirty="0">
                <a:solidFill>
                  <a:schemeClr val="accent2"/>
                </a:solidFill>
              </a:rPr>
              <a:t>https://github.com/GfSE/SpecIF</a:t>
            </a:r>
          </a:p>
          <a:p>
            <a:pPr marL="269427" lvl="1" indent="-362822">
              <a:spcBef>
                <a:spcPts val="1905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Vorangegangen waren ca. 5 Jahre gemeinsame  </a:t>
            </a:r>
            <a:br>
              <a:rPr lang="de-DE" sz="2400" dirty="0"/>
            </a:br>
            <a:r>
              <a:rPr lang="de-DE" sz="2400" dirty="0"/>
              <a:t> Entwicklungsarbeit innerhalb der  Arbeitsgruppe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BDD-9ADE-4C92-8EB7-F22DEBD45824}" type="datetime1">
              <a:rPr lang="de-DE" smtClean="0"/>
              <a:t>15.11.2022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8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C90CD35-6DC9-4DB6-A334-607A787C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1" y="2235107"/>
            <a:ext cx="2750596" cy="3799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49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EDFC2-A5CA-4ABB-A549-89B93399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Grundsätze bei der Entwicklung von </a:t>
            </a:r>
            <a:r>
              <a:rPr lang="de-DE" err="1"/>
              <a:t>SpecIF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BFBF17-8543-4514-8359-F87F063C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CE147-82E0-44C0-924F-A00855A1FEF5}" type="datetime1">
              <a:rPr lang="de-DE" smtClean="0"/>
              <a:t>15.11.2022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F7C984-3B8A-44EE-A00F-F0CBBA35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SpecIF Tutorial TdSE 2022 | Dr. Oliver Alt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5B3AF6-D771-4F57-92D6-9543971A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t>9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688217-4DE4-4510-B849-7E7B7B2584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lvl="1"/>
            <a:r>
              <a:rPr lang="de-DE" sz="2400" dirty="0"/>
              <a:t>Nicht das Rad neu erfinden, sondern auf bestehende Standards aufbauen</a:t>
            </a:r>
          </a:p>
          <a:p>
            <a:pPr lvl="3"/>
            <a:r>
              <a:rPr lang="de-DE" sz="1800" dirty="0"/>
              <a:t>Implementierungen erleichtern</a:t>
            </a:r>
          </a:p>
          <a:p>
            <a:pPr lvl="1">
              <a:spcBef>
                <a:spcPts val="1905"/>
              </a:spcBef>
            </a:pPr>
            <a:r>
              <a:rPr lang="de-DE" sz="2400" dirty="0"/>
              <a:t>Nur so komplex wie nötig und so einfach wie möglich</a:t>
            </a:r>
          </a:p>
          <a:p>
            <a:pPr lvl="1">
              <a:spcBef>
                <a:spcPts val="1905"/>
              </a:spcBef>
            </a:pPr>
            <a:r>
              <a:rPr lang="de-DE" sz="2400" dirty="0"/>
              <a:t>Open Source Referenzimplementierungen</a:t>
            </a:r>
          </a:p>
          <a:p>
            <a:pPr lvl="3"/>
            <a:r>
              <a:rPr lang="de-DE" sz="1800" dirty="0">
                <a:hlinkClick r:id="rId3"/>
              </a:rPr>
              <a:t>https://github.com/GfSE</a:t>
            </a:r>
            <a:r>
              <a:rPr lang="de-DE" sz="1800" dirty="0"/>
              <a:t> </a:t>
            </a:r>
          </a:p>
          <a:p>
            <a:pPr lvl="3"/>
            <a:r>
              <a:rPr lang="de-DE" sz="1800" dirty="0">
                <a:hlinkClick r:id="rId4"/>
              </a:rPr>
              <a:t>https://github.com/oalt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072882"/>
      </p:ext>
    </p:extLst>
  </p:cSld>
  <p:clrMapOvr>
    <a:masterClrMapping/>
  </p:clrMapOvr>
</p:sld>
</file>

<file path=ppt/theme/theme1.xml><?xml version="1.0" encoding="utf-8"?>
<a:theme xmlns:a="http://schemas.openxmlformats.org/drawingml/2006/main" name="GfSE">
  <a:themeElements>
    <a:clrScheme name="GfSE">
      <a:dk1>
        <a:sysClr val="windowText" lastClr="000000"/>
      </a:dk1>
      <a:lt1>
        <a:sysClr val="window" lastClr="FFFFFF"/>
      </a:lt1>
      <a:dk2>
        <a:srgbClr val="23221B"/>
      </a:dk2>
      <a:lt2>
        <a:srgbClr val="F2F2F2"/>
      </a:lt2>
      <a:accent1>
        <a:srgbClr val="681E20"/>
      </a:accent1>
      <a:accent2>
        <a:srgbClr val="A52F33"/>
      </a:accent2>
      <a:accent3>
        <a:srgbClr val="CE4E51"/>
      </a:accent3>
      <a:accent4>
        <a:srgbClr val="054B67"/>
      </a:accent4>
      <a:accent5>
        <a:srgbClr val="036E97"/>
      </a:accent5>
      <a:accent6>
        <a:srgbClr val="0393CD"/>
      </a:accent6>
      <a:hlink>
        <a:srgbClr val="054B67"/>
      </a:hlink>
      <a:folHlink>
        <a:srgbClr val="7F7F7F"/>
      </a:folHlink>
    </a:clrScheme>
    <a:fontScheme name="Benutzerdefiniert 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85750" indent="-285750" algn="l">
          <a:lnSpc>
            <a:spcPct val="90000"/>
          </a:lnSpc>
          <a:spcAft>
            <a:spcPts val="1000"/>
          </a:spcAft>
          <a:buClr>
            <a:schemeClr val="accent2"/>
          </a:buClr>
          <a:buFont typeface="Arial" panose="020B0604020202020204" pitchFamily="34" charset="0"/>
          <a:buChar char="•"/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GfSE">
      <a:dk1>
        <a:sysClr val="windowText" lastClr="000000"/>
      </a:dk1>
      <a:lt1>
        <a:sysClr val="window" lastClr="FFFFFF"/>
      </a:lt1>
      <a:dk2>
        <a:srgbClr val="23221B"/>
      </a:dk2>
      <a:lt2>
        <a:srgbClr val="F2F2F2"/>
      </a:lt2>
      <a:accent1>
        <a:srgbClr val="681E20"/>
      </a:accent1>
      <a:accent2>
        <a:srgbClr val="A52F33"/>
      </a:accent2>
      <a:accent3>
        <a:srgbClr val="CE4E51"/>
      </a:accent3>
      <a:accent4>
        <a:srgbClr val="054B67"/>
      </a:accent4>
      <a:accent5>
        <a:srgbClr val="036E97"/>
      </a:accent5>
      <a:accent6>
        <a:srgbClr val="0393CD"/>
      </a:accent6>
      <a:hlink>
        <a:srgbClr val="054B67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fSE">
      <a:dk1>
        <a:sysClr val="windowText" lastClr="000000"/>
      </a:dk1>
      <a:lt1>
        <a:sysClr val="window" lastClr="FFFFFF"/>
      </a:lt1>
      <a:dk2>
        <a:srgbClr val="23221B"/>
      </a:dk2>
      <a:lt2>
        <a:srgbClr val="F2F2F2"/>
      </a:lt2>
      <a:accent1>
        <a:srgbClr val="681E20"/>
      </a:accent1>
      <a:accent2>
        <a:srgbClr val="A52F33"/>
      </a:accent2>
      <a:accent3>
        <a:srgbClr val="CE4E51"/>
      </a:accent3>
      <a:accent4>
        <a:srgbClr val="054B67"/>
      </a:accent4>
      <a:accent5>
        <a:srgbClr val="036E97"/>
      </a:accent5>
      <a:accent6>
        <a:srgbClr val="0393CD"/>
      </a:accent6>
      <a:hlink>
        <a:srgbClr val="054B67"/>
      </a:hlink>
      <a:folHlink>
        <a:srgbClr val="7F7F7F"/>
      </a:folHlink>
    </a:clrScheme>
    <a:fontScheme name="Benutzerdefiniert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B1661FA584012488D1F192709B2B556" ma:contentTypeVersion="13" ma:contentTypeDescription="Ein neues Dokument erstellen." ma:contentTypeScope="" ma:versionID="1b64eec45e566b770193e0eb53651fb5">
  <xsd:schema xmlns:xsd="http://www.w3.org/2001/XMLSchema" xmlns:xs="http://www.w3.org/2001/XMLSchema" xmlns:p="http://schemas.microsoft.com/office/2006/metadata/properties" xmlns:ns2="69e13bd0-0dc2-48ac-82eb-3e0990f2c80e" xmlns:ns3="1dfc3796-2ee5-4c9f-88f1-6ee5d0a987ac" targetNamespace="http://schemas.microsoft.com/office/2006/metadata/properties" ma:root="true" ma:fieldsID="8fdbfa499b63ac8322b3bab18adad0ed" ns2:_="" ns3:_="">
    <xsd:import namespace="69e13bd0-0dc2-48ac-82eb-3e0990f2c80e"/>
    <xsd:import namespace="1dfc3796-2ee5-4c9f-88f1-6ee5d0a98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13bd0-0dc2-48ac-82eb-3e0990f2c8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dmarkierungen" ma:readOnly="false" ma:fieldId="{5cf76f15-5ced-4ddc-b409-7134ff3c332f}" ma:taxonomyMulti="true" ma:sspId="d3bf1bb6-3234-486f-9e8f-c1605d2729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fc3796-2ee5-4c9f-88f1-6ee5d0a987ac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9046de-94b7-4549-88f7-bd1f221ef256}" ma:internalName="TaxCatchAll" ma:showField="CatchAllData" ma:web="1dfc3796-2ee5-4c9f-88f1-6ee5d0a98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A1B5A-999D-4EBC-88DA-9005E1748D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2DDFEF-C29B-4FC7-B45C-3879708A7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e13bd0-0dc2-48ac-82eb-3e0990f2c80e"/>
    <ds:schemaRef ds:uri="1dfc3796-2ee5-4c9f-88f1-6ee5d0a987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4240</Words>
  <Application>Microsoft Office PowerPoint</Application>
  <PresentationFormat>Breitbild</PresentationFormat>
  <Paragraphs>864</Paragraphs>
  <Slides>63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UnitOT-Light</vt:lpstr>
      <vt:lpstr>Cascadia Mono</vt:lpstr>
      <vt:lpstr>Arial Black</vt:lpstr>
      <vt:lpstr>Wingdings</vt:lpstr>
      <vt:lpstr>Arial</vt:lpstr>
      <vt:lpstr>Segoe UI Black</vt:lpstr>
      <vt:lpstr>GfSE</vt:lpstr>
      <vt:lpstr>SpecIF – Was ist das?</vt:lpstr>
      <vt:lpstr>Agenda</vt:lpstr>
      <vt:lpstr>Vorstellungsrunde</vt:lpstr>
      <vt:lpstr>Was ist SpecIF?</vt:lpstr>
      <vt:lpstr>Systems Engineering im Produktlebenszyklus</vt:lpstr>
      <vt:lpstr>Grundlegende Annahmen</vt:lpstr>
      <vt:lpstr>Was ist SpecIF?</vt:lpstr>
      <vt:lpstr>SpecIF 1.1 ist seit einem Jahr freigegeben</vt:lpstr>
      <vt:lpstr>Grundsätze bei der Entwicklung von SpecIF</vt:lpstr>
      <vt:lpstr>SpecIF hat technische und Domänenaspekte</vt:lpstr>
      <vt:lpstr>SpecIF – eine Art ReqIF 2.0</vt:lpstr>
      <vt:lpstr>Grundprinzipien der Informationsabbildung in SpecIF</vt:lpstr>
      <vt:lpstr>Wie repräsentiere ich Daten mit SpecIF?</vt:lpstr>
      <vt:lpstr>Semantische Netze</vt:lpstr>
      <vt:lpstr>Ein semantisches Netz</vt:lpstr>
      <vt:lpstr>SpecIF – das Web-API</vt:lpstr>
      <vt:lpstr>Semantische Integration durch Microservices: SpecIF und sein Web-API sind aufeinander abgestimmt </vt:lpstr>
      <vt:lpstr>Systems Engineering im Produktlebenszyklus</vt:lpstr>
      <vt:lpstr>Fragen?</vt:lpstr>
      <vt:lpstr>Die SpecIF-Terminologie</vt:lpstr>
      <vt:lpstr>Eigenschaften - Properties</vt:lpstr>
      <vt:lpstr>Grundsätzliche Eigenschaften jedes  SpecIF-Objekts</vt:lpstr>
      <vt:lpstr>SpecIF kann Sichten und Hierarchien abbilden</vt:lpstr>
      <vt:lpstr>Dateien mit SpecIF transportieren</vt:lpstr>
      <vt:lpstr>SpecIF kennt Daten und Metadaten</vt:lpstr>
      <vt:lpstr>Versionierung in SpecIF</vt:lpstr>
      <vt:lpstr>Das SpecIF-Metamodell (1/2)</vt:lpstr>
      <vt:lpstr>Das SpecIF-Metamodell (2/2)</vt:lpstr>
      <vt:lpstr>Zusammenfassung – SpecIF-Terminologie</vt:lpstr>
      <vt:lpstr>Anwendung der SpecIF-Terminologiekonzepte</vt:lpstr>
      <vt:lpstr>Übungsbeispiel: Dokumentation von Entscheidungen </vt:lpstr>
      <vt:lpstr>Semantische Integration I</vt:lpstr>
      <vt:lpstr>SpecIF – das Vokabular</vt:lpstr>
      <vt:lpstr>SpecIF 1.1 – Primitive Datentypen</vt:lpstr>
      <vt:lpstr>SpecIF 1.1  - Enumerationsdatentypen</vt:lpstr>
      <vt:lpstr>SpecIF 1.1 – Property-Klassen</vt:lpstr>
      <vt:lpstr>SpecIF 1.1 – Resource-Typen für Dokumente</vt:lpstr>
      <vt:lpstr>SpecIF 1.1 – Resource-Typen für grafische Modelle</vt:lpstr>
      <vt:lpstr>SpecIF 1.1 – Statement-Klassen (1/2)</vt:lpstr>
      <vt:lpstr>SpecIF 1.1 – Statement-Klassen (2/2)</vt:lpstr>
      <vt:lpstr>Weitere Klassen sind in Diskussion</vt:lpstr>
      <vt:lpstr>Anwendung der Vokabularbegriffe</vt:lpstr>
      <vt:lpstr>Anwendung der Vokabularbegriffe</vt:lpstr>
      <vt:lpstr>SpecIF 1.1 – Property-Klassen</vt:lpstr>
      <vt:lpstr>Semantische Integration II</vt:lpstr>
      <vt:lpstr>Das Auge sieht zwar das gleiche  … doch auf den Unterbau kommt es an</vt:lpstr>
      <vt:lpstr>Das SpecIF-Integrationsmodell</vt:lpstr>
      <vt:lpstr>Teilmodelle schrittweise zusammen führen …</vt:lpstr>
      <vt:lpstr>…und übergreifend navigieren, suchen und prüfen</vt:lpstr>
      <vt:lpstr>Resourcetypen des SpecIF-Integrationsmodells Fundamentale Modellierungselemente (FMC)</vt:lpstr>
      <vt:lpstr>Resourcetypen des SpecIF-Integrationsmodells Sichtenbildung und Strukturierung</vt:lpstr>
      <vt:lpstr>Resourcetypen des SpecIF-Integrationsmodells Anforderung und Feature</vt:lpstr>
      <vt:lpstr>Statements des SpecIF-Integrationsmodells Modellierung von semantischen Zusammenhängen</vt:lpstr>
      <vt:lpstr>Statements des SpecIF-Integrationsmodells Modellierung von strukturellen Zusammenhängen</vt:lpstr>
      <vt:lpstr>Statements des SpecIF-Integrationsmodells Modellierung von Sichtbarkeit auf Diagrammen</vt:lpstr>
      <vt:lpstr>SpecIF-Daten bilden ein semantisches Netz</vt:lpstr>
      <vt:lpstr>Wie werden Diagramme repräsentiert?</vt:lpstr>
      <vt:lpstr>Modelldatenaustausch und -datenintegration  mit SpecIF</vt:lpstr>
      <vt:lpstr>Wie kann bei Abbildung auf die fundamentalen Modellelemente eine Rückintegration gelingen?</vt:lpstr>
      <vt:lpstr>Fragen?</vt:lpstr>
      <vt:lpstr>Praktische Anwendung</vt:lpstr>
      <vt:lpstr>Zusammenfassung</vt:lpstr>
      <vt:lpstr>Werden Sie Teil der SpecIF-Open Source  Initiative durch Mitarbeit oder Finanzierung</vt:lpstr>
    </vt:vector>
  </TitlesOfParts>
  <Company>GfSE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GfSE MASTER</dc:title>
  <dc:creator>PresentationLoad</dc:creator>
  <dc:description/>
  <cp:lastModifiedBy>Alt, Oliver</cp:lastModifiedBy>
  <cp:revision>1804</cp:revision>
  <dcterms:created xsi:type="dcterms:W3CDTF">2015-11-26T10:37:47Z</dcterms:created>
  <dcterms:modified xsi:type="dcterms:W3CDTF">2022-11-15T14:55:20Z</dcterms:modified>
</cp:coreProperties>
</file>